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18"/>
  </p:notesMasterIdLst>
  <p:sldIdLst>
    <p:sldId id="256" r:id="rId5"/>
    <p:sldId id="286" r:id="rId6"/>
    <p:sldId id="283" r:id="rId7"/>
    <p:sldId id="263" r:id="rId8"/>
    <p:sldId id="276" r:id="rId9"/>
    <p:sldId id="277" r:id="rId10"/>
    <p:sldId id="274" r:id="rId11"/>
    <p:sldId id="292" r:id="rId12"/>
    <p:sldId id="285" r:id="rId13"/>
    <p:sldId id="264" r:id="rId14"/>
    <p:sldId id="294" r:id="rId15"/>
    <p:sldId id="295" r:id="rId16"/>
    <p:sldId id="296" r:id="rId17"/>
  </p:sldIdLst>
  <p:sldSz cx="12192000" cy="6858000"/>
  <p:notesSz cx="6858000" cy="9144000"/>
  <p:embeddedFontLst>
    <p:embeddedFont>
      <p:font typeface="Libre Franklin" pitchFamily="2" charset="0"/>
      <p:regular r:id="rId19"/>
      <p:bold r:id="rId20"/>
      <p:italic r:id="rId21"/>
      <p:boldItalic r:id="rId22"/>
    </p:embeddedFont>
    <p:embeddedFont>
      <p:font typeface="Libre Franklin Medium" pitchFamily="2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9" roundtripDataSignature="AMtx7miAZKaasH8ZDAM/g6jFc5aAfoOL8Q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EA7A20C-6993-F1B5-E1C9-2DA3AFC0650F}" name="Khalid, Safiya" initials="KS" userId="S::safiya.khalid@maine.gov::0180c128-e70c-4e09-aba2-aa6a29c7e1e7" providerId="AD"/>
  <p188:author id="{2F13D554-B58D-0215-B4C0-12A8E2F4FAD3}" name="Parson, Reginald" initials="RP" userId="S::Reginald.Parson@maine.gov::ab19e9f9-bbbc-4832-b7af-5c804168ea21" providerId="AD"/>
  <p188:author id="{E1E5448F-C77E-D9DC-A7A3-8146FA835B91}" name="Brydon, Sarah" initials="SB" userId="S::Sarah.Brydon@maine.gov::ad6bfa62-8b4e-4d0a-baf1-9d5e342a743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elinda Donovan" initials="" lastIdx="10" clrIdx="0"/>
  <p:cmAuthor id="1" name="Sarah Price" initials="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232323"/>
    <a:srgbClr val="06EA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7D7C5CC-981C-443F-AB96-2D139A26CA07}">
  <a:tblStyle styleId="{C7D7C5CC-981C-443F-AB96-2D139A26CA07}" styleName="Table_0">
    <a:wholeTbl>
      <a:tcTxStyle b="off" i="off">
        <a:font>
          <a:latin typeface="Franklin Gothic Book"/>
          <a:ea typeface="Franklin Gothic Book"/>
          <a:cs typeface="Franklin Gothic Book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E8E7"/>
          </a:solidFill>
        </a:fill>
      </a:tcStyle>
    </a:wholeTbl>
    <a:band1H>
      <a:tcTxStyle/>
      <a:tcStyle>
        <a:tcBdr/>
        <a:fill>
          <a:solidFill>
            <a:srgbClr val="CBCFCD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BCFCD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Franklin Gothic Book"/>
          <a:ea typeface="Franklin Gothic Book"/>
          <a:cs typeface="Franklin Gothic Book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Franklin Gothic Book"/>
          <a:ea typeface="Franklin Gothic Book"/>
          <a:cs typeface="Franklin Gothic Book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Franklin Gothic Book"/>
          <a:ea typeface="Franklin Gothic Book"/>
          <a:cs typeface="Franklin Gothic Book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Franklin Gothic Book"/>
          <a:ea typeface="Franklin Gothic Book"/>
          <a:cs typeface="Franklin Gothic Book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63" autoAdjust="0"/>
    <p:restoredTop sz="94660"/>
  </p:normalViewPr>
  <p:slideViewPr>
    <p:cSldViewPr snapToGrid="0">
      <p:cViewPr varScale="1">
        <p:scale>
          <a:sx n="78" d="100"/>
          <a:sy n="78" d="100"/>
        </p:scale>
        <p:origin x="1075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8.fntdata"/><Relationship Id="rId3" Type="http://schemas.openxmlformats.org/officeDocument/2006/relationships/customXml" Target="../customXml/item3.xml"/><Relationship Id="rId21" Type="http://schemas.openxmlformats.org/officeDocument/2006/relationships/font" Target="fonts/font3.fntdata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font" Target="fonts/font7.fntdata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2.fntdata"/><Relationship Id="rId29" Type="http://customschemas.google.com/relationships/presentationmetadata" Target="meta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6.fntdata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5.fntdata"/><Relationship Id="rId36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font" Target="fonts/font1.fntdata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4.fntdata"/><Relationship Id="rId30" Type="http://schemas.openxmlformats.org/officeDocument/2006/relationships/commentAuthors" Target="commentAuthors.xml"/><Relationship Id="rId35" Type="http://schemas.microsoft.com/office/2016/11/relationships/changesInfo" Target="changesInfos/changesInfo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rson, Reginald" userId="ab19e9f9-bbbc-4832-b7af-5c804168ea21" providerId="ADAL" clId="{01795FBA-1E20-41C0-9AD8-DA3D194A9F09}"/>
    <pc:docChg chg="delSld">
      <pc:chgData name="Parson, Reginald" userId="ab19e9f9-bbbc-4832-b7af-5c804168ea21" providerId="ADAL" clId="{01795FBA-1E20-41C0-9AD8-DA3D194A9F09}" dt="2026-04-20T20:24:41.480" v="1" actId="2696"/>
      <pc:docMkLst>
        <pc:docMk/>
      </pc:docMkLst>
      <pc:sldChg chg="del">
        <pc:chgData name="Parson, Reginald" userId="ab19e9f9-bbbc-4832-b7af-5c804168ea21" providerId="ADAL" clId="{01795FBA-1E20-41C0-9AD8-DA3D194A9F09}" dt="2026-04-20T20:24:41.480" v="1" actId="2696"/>
        <pc:sldMkLst>
          <pc:docMk/>
          <pc:sldMk cId="3165503462" sldId="297"/>
        </pc:sldMkLst>
      </pc:sldChg>
      <pc:sldChg chg="del">
        <pc:chgData name="Parson, Reginald" userId="ab19e9f9-bbbc-4832-b7af-5c804168ea21" providerId="ADAL" clId="{01795FBA-1E20-41C0-9AD8-DA3D194A9F09}" dt="2026-04-20T20:24:38.514" v="0" actId="2696"/>
        <pc:sldMkLst>
          <pc:docMk/>
          <pc:sldMk cId="2784983894" sldId="29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7" name="Google Shape;4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1" name="Google Shape;10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107C3E50-1E1A-041C-E602-A2BE8D745F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8:notes">
            <a:extLst>
              <a:ext uri="{FF2B5EF4-FFF2-40B4-BE49-F238E27FC236}">
                <a16:creationId xmlns:a16="http://schemas.microsoft.com/office/drawing/2014/main" id="{D670807A-8312-B02E-60EE-C4CE4894A62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8:notes">
            <a:extLst>
              <a:ext uri="{FF2B5EF4-FFF2-40B4-BE49-F238E27FC236}">
                <a16:creationId xmlns:a16="http://schemas.microsoft.com/office/drawing/2014/main" id="{DA0BBEF3-B041-B88C-E841-611006C7D3E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573862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E1E70B2F-87ED-1905-26B6-2F37127EA1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8:notes">
            <a:extLst>
              <a:ext uri="{FF2B5EF4-FFF2-40B4-BE49-F238E27FC236}">
                <a16:creationId xmlns:a16="http://schemas.microsoft.com/office/drawing/2014/main" id="{52219D97-A732-54BA-5E83-9CC13B882E2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8:notes">
            <a:extLst>
              <a:ext uri="{FF2B5EF4-FFF2-40B4-BE49-F238E27FC236}">
                <a16:creationId xmlns:a16="http://schemas.microsoft.com/office/drawing/2014/main" id="{D889371A-68F5-BD1E-0232-D7685A361B4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330220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5432074E-7147-C8BE-72EC-9E9848145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8:notes">
            <a:extLst>
              <a:ext uri="{FF2B5EF4-FFF2-40B4-BE49-F238E27FC236}">
                <a16:creationId xmlns:a16="http://schemas.microsoft.com/office/drawing/2014/main" id="{EF572C32-42AB-74FD-686F-267C06BA21C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8:notes">
            <a:extLst>
              <a:ext uri="{FF2B5EF4-FFF2-40B4-BE49-F238E27FC236}">
                <a16:creationId xmlns:a16="http://schemas.microsoft.com/office/drawing/2014/main" id="{7387253A-BB97-E4A7-3A1C-FA04DB959EF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209578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>
          <a:extLst>
            <a:ext uri="{FF2B5EF4-FFF2-40B4-BE49-F238E27FC236}">
              <a16:creationId xmlns:a16="http://schemas.microsoft.com/office/drawing/2014/main" id="{62192324-6453-5B6E-8458-B64FA2192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7:notes">
            <a:extLst>
              <a:ext uri="{FF2B5EF4-FFF2-40B4-BE49-F238E27FC236}">
                <a16:creationId xmlns:a16="http://schemas.microsoft.com/office/drawing/2014/main" id="{B5876825-B5A5-3023-19EA-02C74BA72CC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9" name="Google Shape;89;p7:notes">
            <a:extLst>
              <a:ext uri="{FF2B5EF4-FFF2-40B4-BE49-F238E27FC236}">
                <a16:creationId xmlns:a16="http://schemas.microsoft.com/office/drawing/2014/main" id="{86E5C242-A1D8-C3B5-C59F-1B5BDA590A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92676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>
          <a:extLst>
            <a:ext uri="{FF2B5EF4-FFF2-40B4-BE49-F238E27FC236}">
              <a16:creationId xmlns:a16="http://schemas.microsoft.com/office/drawing/2014/main" id="{6C0DAC1E-CF58-E8ED-C457-37CCAFD22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7:notes">
            <a:extLst>
              <a:ext uri="{FF2B5EF4-FFF2-40B4-BE49-F238E27FC236}">
                <a16:creationId xmlns:a16="http://schemas.microsoft.com/office/drawing/2014/main" id="{FF93851F-308E-1A56-AA4D-3ADA8CBE939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9" name="Google Shape;89;p7:notes">
            <a:extLst>
              <a:ext uri="{FF2B5EF4-FFF2-40B4-BE49-F238E27FC236}">
                <a16:creationId xmlns:a16="http://schemas.microsoft.com/office/drawing/2014/main" id="{52FE727B-C6C8-4745-9E18-860C573A3A6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225743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>
          <a:extLst>
            <a:ext uri="{FF2B5EF4-FFF2-40B4-BE49-F238E27FC236}">
              <a16:creationId xmlns:a16="http://schemas.microsoft.com/office/drawing/2014/main" id="{96F44E15-DE42-0299-F59F-508E6F952D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7:notes">
            <a:extLst>
              <a:ext uri="{FF2B5EF4-FFF2-40B4-BE49-F238E27FC236}">
                <a16:creationId xmlns:a16="http://schemas.microsoft.com/office/drawing/2014/main" id="{A9CD5C06-0AB1-4E56-4C86-46FD145FAC1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9" name="Google Shape;89;p7:notes">
            <a:extLst>
              <a:ext uri="{FF2B5EF4-FFF2-40B4-BE49-F238E27FC236}">
                <a16:creationId xmlns:a16="http://schemas.microsoft.com/office/drawing/2014/main" id="{4A3052C4-B1D5-E1B2-DB6A-3B6188DC190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175625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>
          <a:extLst>
            <a:ext uri="{FF2B5EF4-FFF2-40B4-BE49-F238E27FC236}">
              <a16:creationId xmlns:a16="http://schemas.microsoft.com/office/drawing/2014/main" id="{07851D80-9785-5297-5FBB-7C807A39D6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7:notes">
            <a:extLst>
              <a:ext uri="{FF2B5EF4-FFF2-40B4-BE49-F238E27FC236}">
                <a16:creationId xmlns:a16="http://schemas.microsoft.com/office/drawing/2014/main" id="{56C8DF17-71DD-170B-2732-3C1141CF8EA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9" name="Google Shape;89;p7:notes">
            <a:extLst>
              <a:ext uri="{FF2B5EF4-FFF2-40B4-BE49-F238E27FC236}">
                <a16:creationId xmlns:a16="http://schemas.microsoft.com/office/drawing/2014/main" id="{D6B2BA16-666C-A6B3-87F2-1EAEA59AE8F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82083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73EB6E7-5228-4383-015C-092A15187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:notes">
            <a:extLst>
              <a:ext uri="{FF2B5EF4-FFF2-40B4-BE49-F238E27FC236}">
                <a16:creationId xmlns:a16="http://schemas.microsoft.com/office/drawing/2014/main" id="{AFFC6A43-C841-DB67-3705-B8C97E17A1B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" name="Google Shape;82;p6:notes">
            <a:extLst>
              <a:ext uri="{FF2B5EF4-FFF2-40B4-BE49-F238E27FC236}">
                <a16:creationId xmlns:a16="http://schemas.microsoft.com/office/drawing/2014/main" id="{DE3F297B-938B-D29B-1BB3-E48038C33CA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61436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>
          <a:extLst>
            <a:ext uri="{FF2B5EF4-FFF2-40B4-BE49-F238E27FC236}">
              <a16:creationId xmlns:a16="http://schemas.microsoft.com/office/drawing/2014/main" id="{2BEDFEA4-7FCD-508D-389C-B568E1C860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7:notes">
            <a:extLst>
              <a:ext uri="{FF2B5EF4-FFF2-40B4-BE49-F238E27FC236}">
                <a16:creationId xmlns:a16="http://schemas.microsoft.com/office/drawing/2014/main" id="{E548FA0D-DABA-EAA3-FB32-8F96B125C9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9" name="Google Shape;89;p7:notes">
            <a:extLst>
              <a:ext uri="{FF2B5EF4-FFF2-40B4-BE49-F238E27FC236}">
                <a16:creationId xmlns:a16="http://schemas.microsoft.com/office/drawing/2014/main" id="{F3B05F9B-EF04-F6B3-896A-C6F6A918F18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748781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3E1B09FB-8F47-8F40-6369-AC8E55D63D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8:notes">
            <a:extLst>
              <a:ext uri="{FF2B5EF4-FFF2-40B4-BE49-F238E27FC236}">
                <a16:creationId xmlns:a16="http://schemas.microsoft.com/office/drawing/2014/main" id="{BAF4F820-58CD-02BC-8A5A-DFDDA249244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8:notes">
            <a:extLst>
              <a:ext uri="{FF2B5EF4-FFF2-40B4-BE49-F238E27FC236}">
                <a16:creationId xmlns:a16="http://schemas.microsoft.com/office/drawing/2014/main" id="{5F0EEF8A-2335-CE1F-34DF-CD110EC4DB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50141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>
  <p:cSld name="Title Slid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4"/>
          <p:cNvSpPr txBox="1">
            <a:spLocks noGrp="1"/>
          </p:cNvSpPr>
          <p:nvPr>
            <p:ph type="ctrTitle"/>
          </p:nvPr>
        </p:nvSpPr>
        <p:spPr>
          <a:xfrm>
            <a:off x="588222" y="1961147"/>
            <a:ext cx="11015557" cy="2417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503A"/>
              </a:buClr>
              <a:buSzPts val="5400"/>
              <a:buFont typeface="Libre Franklin Medium"/>
              <a:buNone/>
              <a:defRPr sz="5400">
                <a:solidFill>
                  <a:srgbClr val="26503A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4"/>
          <p:cNvSpPr txBox="1">
            <a:spLocks noGrp="1"/>
          </p:cNvSpPr>
          <p:nvPr>
            <p:ph type="subTitle" idx="1"/>
          </p:nvPr>
        </p:nvSpPr>
        <p:spPr>
          <a:xfrm>
            <a:off x="1044467" y="4470740"/>
            <a:ext cx="10103067" cy="998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160"/>
              <a:buNone/>
              <a:defRPr sz="2400"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2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>
            <a:spLocks noGrp="1"/>
          </p:cNvSpPr>
          <p:nvPr>
            <p:ph type="title"/>
          </p:nvPr>
        </p:nvSpPr>
        <p:spPr>
          <a:xfrm>
            <a:off x="838200" y="651206"/>
            <a:ext cx="10515600" cy="1024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503A"/>
              </a:buClr>
              <a:buSzPts val="3600"/>
              <a:buFont typeface="Libre Franklin Medium"/>
              <a:buNone/>
              <a:defRPr>
                <a:solidFill>
                  <a:srgbClr val="26503A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5"/>
          <p:cNvSpPr txBox="1">
            <a:spLocks noGrp="1"/>
          </p:cNvSpPr>
          <p:nvPr>
            <p:ph type="body" idx="1"/>
          </p:nvPr>
        </p:nvSpPr>
        <p:spPr>
          <a:xfrm>
            <a:off x="838200" y="1885950"/>
            <a:ext cx="5181600" cy="40862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147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20"/>
              <a:buChar char="►"/>
              <a:defRPr/>
            </a:lvl1pPr>
            <a:lvl2pPr marL="914400" lvl="1" indent="-33146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20"/>
              <a:buChar char="►"/>
              <a:defRPr/>
            </a:lvl2pPr>
            <a:lvl3pPr marL="1371600" lvl="2" indent="-33146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20"/>
              <a:buChar char="►"/>
              <a:defRPr/>
            </a:lvl3pPr>
            <a:lvl4pPr marL="1828800" lvl="3" indent="-33146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20"/>
              <a:buChar char="►"/>
              <a:defRPr/>
            </a:lvl4pPr>
            <a:lvl5pPr marL="2286000" lvl="4" indent="-33147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20"/>
              <a:buChar char="►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15"/>
          <p:cNvSpPr txBox="1">
            <a:spLocks noGrp="1"/>
          </p:cNvSpPr>
          <p:nvPr>
            <p:ph type="body" idx="2"/>
          </p:nvPr>
        </p:nvSpPr>
        <p:spPr>
          <a:xfrm>
            <a:off x="6172200" y="1885950"/>
            <a:ext cx="5181600" cy="40862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147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20"/>
              <a:buChar char="►"/>
              <a:defRPr/>
            </a:lvl1pPr>
            <a:lvl2pPr marL="914400" lvl="1" indent="-33146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20"/>
              <a:buChar char="►"/>
              <a:defRPr/>
            </a:lvl2pPr>
            <a:lvl3pPr marL="1371600" lvl="2" indent="-33146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20"/>
              <a:buChar char="►"/>
              <a:defRPr/>
            </a:lvl3pPr>
            <a:lvl4pPr marL="1828800" lvl="3" indent="-33146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20"/>
              <a:buChar char="►"/>
              <a:defRPr/>
            </a:lvl4pPr>
            <a:lvl5pPr marL="2286000" lvl="4" indent="-33147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20"/>
              <a:buChar char="►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7"/>
          <p:cNvSpPr txBox="1">
            <a:spLocks noGrp="1"/>
          </p:cNvSpPr>
          <p:nvPr>
            <p:ph type="title"/>
          </p:nvPr>
        </p:nvSpPr>
        <p:spPr>
          <a:xfrm>
            <a:off x="838200" y="651206"/>
            <a:ext cx="10515600" cy="1024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503A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7"/>
          <p:cNvSpPr txBox="1">
            <a:spLocks noGrp="1"/>
          </p:cNvSpPr>
          <p:nvPr>
            <p:ph type="body" idx="1"/>
          </p:nvPr>
        </p:nvSpPr>
        <p:spPr>
          <a:xfrm>
            <a:off x="838200" y="1811105"/>
            <a:ext cx="10515600" cy="3544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147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20"/>
              <a:buChar char="►"/>
              <a:defRPr/>
            </a:lvl1pPr>
            <a:lvl2pPr marL="914400" lvl="1" indent="-33146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20"/>
              <a:buChar char="►"/>
              <a:defRPr/>
            </a:lvl2pPr>
            <a:lvl3pPr marL="1371600" lvl="2" indent="-33146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20"/>
              <a:buChar char="►"/>
              <a:defRPr/>
            </a:lvl3pPr>
            <a:lvl4pPr marL="1828800" lvl="3" indent="-33146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20"/>
              <a:buChar char="►"/>
              <a:defRPr/>
            </a:lvl4pPr>
            <a:lvl5pPr marL="2286000" lvl="4" indent="-33147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20"/>
              <a:buChar char="►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>
  <p:cSld name="Section Header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8"/>
          <p:cNvSpPr/>
          <p:nvPr/>
        </p:nvSpPr>
        <p:spPr>
          <a:xfrm>
            <a:off x="-166977" y="3477016"/>
            <a:ext cx="12865577" cy="2794623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27" name="Google Shape;27;p18"/>
          <p:cNvSpPr txBox="1">
            <a:spLocks noGrp="1"/>
          </p:cNvSpPr>
          <p:nvPr>
            <p:ph type="title"/>
          </p:nvPr>
        </p:nvSpPr>
        <p:spPr>
          <a:xfrm>
            <a:off x="5751094" y="768350"/>
            <a:ext cx="5596355" cy="2275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503A"/>
              </a:buClr>
              <a:buSzPts val="4400"/>
              <a:buFont typeface="Libre Franklin Medium"/>
              <a:buNone/>
              <a:defRPr sz="4400">
                <a:solidFill>
                  <a:srgbClr val="26503A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8"/>
          <p:cNvSpPr txBox="1">
            <a:spLocks noGrp="1"/>
          </p:cNvSpPr>
          <p:nvPr>
            <p:ph type="body" idx="1"/>
          </p:nvPr>
        </p:nvSpPr>
        <p:spPr>
          <a:xfrm>
            <a:off x="5751094" y="3814012"/>
            <a:ext cx="5153972" cy="1926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862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Char char="►"/>
              <a:defRPr>
                <a:solidFill>
                  <a:schemeClr val="lt1"/>
                </a:solidFill>
              </a:defRPr>
            </a:lvl1pPr>
            <a:lvl2pPr marL="914400" lvl="1" indent="-36576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160"/>
              <a:buChar char="►"/>
              <a:defRPr>
                <a:solidFill>
                  <a:schemeClr val="lt1"/>
                </a:solidFill>
              </a:defRPr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►"/>
              <a:defRPr>
                <a:solidFill>
                  <a:schemeClr val="lt1"/>
                </a:solidFill>
              </a:defRPr>
            </a:lvl3pPr>
            <a:lvl4pPr marL="1828800" lvl="3" indent="-33146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20"/>
              <a:buChar char="►"/>
              <a:defRPr>
                <a:solidFill>
                  <a:schemeClr val="lt1"/>
                </a:solidFill>
              </a:defRPr>
            </a:lvl4pPr>
            <a:lvl5pPr marL="2286000" lvl="4" indent="-33147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20"/>
              <a:buChar char="►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8"/>
          <p:cNvSpPr>
            <a:spLocks noGrp="1"/>
          </p:cNvSpPr>
          <p:nvPr>
            <p:ph type="pic" idx="2"/>
          </p:nvPr>
        </p:nvSpPr>
        <p:spPr>
          <a:xfrm>
            <a:off x="984250" y="-152400"/>
            <a:ext cx="4513263" cy="7097713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ection Divider">
  <p:cSld name="1_Section Divider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9"/>
          <p:cNvSpPr txBox="1">
            <a:spLocks noGrp="1"/>
          </p:cNvSpPr>
          <p:nvPr>
            <p:ph type="title"/>
          </p:nvPr>
        </p:nvSpPr>
        <p:spPr>
          <a:xfrm>
            <a:off x="6794339" y="1219200"/>
            <a:ext cx="4553110" cy="3343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503A"/>
              </a:buClr>
              <a:buSzPts val="4400"/>
              <a:buFont typeface="Libre Franklin Medium"/>
              <a:buNone/>
              <a:defRPr sz="4400">
                <a:solidFill>
                  <a:srgbClr val="26503A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9"/>
          <p:cNvSpPr txBox="1">
            <a:spLocks noGrp="1"/>
          </p:cNvSpPr>
          <p:nvPr>
            <p:ph type="body" idx="1"/>
          </p:nvPr>
        </p:nvSpPr>
        <p:spPr>
          <a:xfrm>
            <a:off x="6794339" y="4589463"/>
            <a:ext cx="455311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160"/>
              <a:buNone/>
              <a:defRPr sz="2400">
                <a:solidFill>
                  <a:srgbClr val="8B958F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2000">
                <a:solidFill>
                  <a:srgbClr val="8B958F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20"/>
              <a:buNone/>
              <a:defRPr sz="1800">
                <a:solidFill>
                  <a:srgbClr val="8B958F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1600">
                <a:solidFill>
                  <a:srgbClr val="8B958F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1600">
                <a:solidFill>
                  <a:srgbClr val="8B958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958F"/>
              </a:buClr>
              <a:buSzPts val="1600"/>
              <a:buNone/>
              <a:defRPr sz="1600">
                <a:solidFill>
                  <a:srgbClr val="8B958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958F"/>
              </a:buClr>
              <a:buSzPts val="1600"/>
              <a:buNone/>
              <a:defRPr sz="1600">
                <a:solidFill>
                  <a:srgbClr val="8B958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958F"/>
              </a:buClr>
              <a:buSzPts val="1600"/>
              <a:buNone/>
              <a:defRPr sz="1600">
                <a:solidFill>
                  <a:srgbClr val="8B958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B958F"/>
              </a:buClr>
              <a:buSzPts val="1600"/>
              <a:buNone/>
              <a:defRPr sz="1600">
                <a:solidFill>
                  <a:srgbClr val="8B958F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19"/>
          <p:cNvSpPr>
            <a:spLocks noGrp="1"/>
          </p:cNvSpPr>
          <p:nvPr>
            <p:ph type="pic" idx="2"/>
          </p:nvPr>
        </p:nvSpPr>
        <p:spPr>
          <a:xfrm>
            <a:off x="1025280" y="2286000"/>
            <a:ext cx="2286000" cy="2286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ection Header">
  <p:cSld name="1_Section Header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2"/>
          <p:cNvSpPr txBox="1">
            <a:spLocks noGrp="1"/>
          </p:cNvSpPr>
          <p:nvPr>
            <p:ph type="title"/>
          </p:nvPr>
        </p:nvSpPr>
        <p:spPr>
          <a:xfrm>
            <a:off x="838200" y="651206"/>
            <a:ext cx="10515600" cy="1024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503A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2"/>
          <p:cNvSpPr txBox="1">
            <a:spLocks noGrp="1"/>
          </p:cNvSpPr>
          <p:nvPr>
            <p:ph type="body" idx="1"/>
          </p:nvPr>
        </p:nvSpPr>
        <p:spPr>
          <a:xfrm>
            <a:off x="838200" y="1811105"/>
            <a:ext cx="10515600" cy="43956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147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20"/>
              <a:buChar char="►"/>
              <a:defRPr/>
            </a:lvl1pPr>
            <a:lvl2pPr marL="914400" lvl="1" indent="-33146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20"/>
              <a:buChar char="►"/>
              <a:defRPr/>
            </a:lvl2pPr>
            <a:lvl3pPr marL="1371600" lvl="2" indent="-33146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20"/>
              <a:buChar char="►"/>
              <a:defRPr/>
            </a:lvl3pPr>
            <a:lvl4pPr marL="1828800" lvl="3" indent="-33146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20"/>
              <a:buChar char="►"/>
              <a:defRPr/>
            </a:lvl4pPr>
            <a:lvl5pPr marL="2286000" lvl="4" indent="-33147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20"/>
              <a:buChar char="►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503A"/>
              </a:buClr>
              <a:buSzPts val="3200"/>
              <a:buFont typeface="Libre Franklin Medium"/>
              <a:buNone/>
              <a:defRPr sz="3200">
                <a:solidFill>
                  <a:srgbClr val="26503A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3"/>
          <p:cNvSpPr txBox="1">
            <a:spLocks noGrp="1"/>
          </p:cNvSpPr>
          <p:nvPr>
            <p:ph type="body" idx="1"/>
          </p:nvPr>
        </p:nvSpPr>
        <p:spPr>
          <a:xfrm>
            <a:off x="5183188" y="1190171"/>
            <a:ext cx="6172200" cy="46708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1148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80"/>
              <a:buChar char="►"/>
              <a:defRPr sz="3200"/>
            </a:lvl1pPr>
            <a:lvl2pPr marL="914400" lvl="1" indent="-38861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520"/>
              <a:buChar char="►"/>
              <a:defRPr sz="2800"/>
            </a:lvl2pPr>
            <a:lvl3pPr marL="1371600" lvl="2" indent="-36576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160"/>
              <a:buChar char="►"/>
              <a:defRPr sz="2400"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►"/>
              <a:defRPr sz="2000"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►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4" name="Google Shape;44;p2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6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26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8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0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>
            <a:spLocks noGrp="1"/>
          </p:cNvSpPr>
          <p:nvPr>
            <p:ph type="title"/>
          </p:nvPr>
        </p:nvSpPr>
        <p:spPr>
          <a:xfrm>
            <a:off x="838200" y="651206"/>
            <a:ext cx="10515600" cy="1024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503A"/>
              </a:buClr>
              <a:buSzPts val="3600"/>
              <a:buFont typeface="Libre Franklin Medium"/>
              <a:buNone/>
              <a:defRPr sz="3600" b="0" i="0" u="none" strike="noStrike" cap="none">
                <a:solidFill>
                  <a:srgbClr val="26503A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3"/>
          <p:cNvSpPr txBox="1">
            <a:spLocks noGrp="1"/>
          </p:cNvSpPr>
          <p:nvPr>
            <p:ph type="body" idx="1"/>
          </p:nvPr>
        </p:nvSpPr>
        <p:spPr>
          <a:xfrm>
            <a:off x="838200" y="1811105"/>
            <a:ext cx="10515600" cy="3544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503A"/>
              </a:buClr>
              <a:buSzPts val="2520"/>
              <a:buFont typeface="NTR"/>
              <a:buChar char="►"/>
              <a:defRPr sz="28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marR="0" lvl="1" indent="-36576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503A"/>
              </a:buClr>
              <a:buSzPts val="2160"/>
              <a:buFont typeface="NTR"/>
              <a:buChar char="►"/>
              <a:defRPr sz="24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503A"/>
              </a:buClr>
              <a:buSzPts val="1800"/>
              <a:buFont typeface="NTR"/>
              <a:buChar char="►"/>
              <a:defRPr sz="2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1828800" marR="0" lvl="3" indent="-331469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503A"/>
              </a:buClr>
              <a:buSzPts val="1620"/>
              <a:buFont typeface="NTR"/>
              <a:buChar char="►"/>
              <a:defRPr sz="18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2286000" marR="0" lvl="4" indent="-33147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503A"/>
              </a:buClr>
              <a:buSzPts val="1620"/>
              <a:buFont typeface="NTR"/>
              <a:buChar char="►"/>
              <a:defRPr sz="18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6" r:id="rId6"/>
    <p:sldLayoutId id="2147483657" r:id="rId7"/>
    <p:sldLayoutId id="2147483658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"/>
          <p:cNvSpPr txBox="1">
            <a:spLocks noGrp="1"/>
          </p:cNvSpPr>
          <p:nvPr>
            <p:ph type="ctrTitle"/>
          </p:nvPr>
        </p:nvSpPr>
        <p:spPr>
          <a:xfrm>
            <a:off x="1431758" y="2006186"/>
            <a:ext cx="7014057" cy="1422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503A"/>
              </a:buClr>
              <a:buSzPts val="5400"/>
              <a:buFont typeface="Libre Franklin Medium"/>
              <a:buNone/>
            </a:pPr>
            <a:r>
              <a:rPr lang="en-US" sz="4000" dirty="0"/>
              <a:t>Maine Paid Family and </a:t>
            </a:r>
            <a:br>
              <a:rPr lang="en-US" sz="4000" dirty="0"/>
            </a:br>
            <a:r>
              <a:rPr lang="en-US" sz="4000" dirty="0"/>
              <a:t>Medical Leave (PFML)</a:t>
            </a:r>
          </a:p>
        </p:txBody>
      </p:sp>
      <p:sp>
        <p:nvSpPr>
          <p:cNvPr id="50" name="Google Shape;50;p1"/>
          <p:cNvSpPr txBox="1">
            <a:spLocks noGrp="1"/>
          </p:cNvSpPr>
          <p:nvPr>
            <p:ph type="subTitle" idx="1"/>
          </p:nvPr>
        </p:nvSpPr>
        <p:spPr>
          <a:xfrm>
            <a:off x="1431758" y="3609503"/>
            <a:ext cx="7940045" cy="998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60"/>
              <a:buNone/>
            </a:pPr>
            <a:r>
              <a:rPr lang="en-US" sz="3200" dirty="0">
                <a:solidFill>
                  <a:srgbClr val="232323"/>
                </a:solidFill>
              </a:rPr>
              <a:t>What you need to know before benefits begin </a:t>
            </a:r>
            <a:r>
              <a:rPr lang="en-US" sz="3200" b="1" dirty="0">
                <a:solidFill>
                  <a:srgbClr val="232323"/>
                </a:solidFill>
              </a:rPr>
              <a:t>May 1, 2026</a:t>
            </a:r>
            <a:endParaRPr sz="3200" b="1" dirty="0">
              <a:solidFill>
                <a:srgbClr val="232323"/>
              </a:solidFill>
            </a:endParaRPr>
          </a:p>
        </p:txBody>
      </p:sp>
      <p:sp>
        <p:nvSpPr>
          <p:cNvPr id="51" name="Google Shape;51;p1"/>
          <p:cNvSpPr txBox="1">
            <a:spLocks noGrp="1"/>
          </p:cNvSpPr>
          <p:nvPr>
            <p:ph type="ftr" idx="11"/>
          </p:nvPr>
        </p:nvSpPr>
        <p:spPr>
          <a:xfrm>
            <a:off x="0" y="6466794"/>
            <a:ext cx="286351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accent2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04" name="Google Shape;104;p9"/>
          <p:cNvSpPr txBox="1">
            <a:spLocks noGrp="1"/>
          </p:cNvSpPr>
          <p:nvPr>
            <p:ph type="title"/>
          </p:nvPr>
        </p:nvSpPr>
        <p:spPr>
          <a:xfrm>
            <a:off x="841248" y="191386"/>
            <a:ext cx="10509504" cy="1076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503A"/>
              </a:buClr>
              <a:buSzPts val="4000"/>
              <a:buFont typeface="Libre Franklin Medium"/>
              <a:buNone/>
            </a:pPr>
            <a:r>
              <a:rPr lang="en-US" sz="4000" dirty="0"/>
              <a:t>Benefit Amount Examples</a:t>
            </a:r>
            <a:endParaRPr dirty="0"/>
          </a:p>
        </p:txBody>
      </p:sp>
      <p:sp>
        <p:nvSpPr>
          <p:cNvPr id="105" name="Google Shape;105;p9"/>
          <p:cNvSpPr/>
          <p:nvPr/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9"/>
          <p:cNvSpPr/>
          <p:nvPr/>
        </p:nvSpPr>
        <p:spPr>
          <a:xfrm>
            <a:off x="841248" y="1512994"/>
            <a:ext cx="10506456" cy="18288"/>
          </a:xfrm>
          <a:prstGeom prst="rect">
            <a:avLst/>
          </a:prstGeom>
          <a:solidFill>
            <a:srgbClr val="D5D5D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Libre Franklin"/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07" name="Google Shape;107;p9"/>
          <p:cNvGraphicFramePr/>
          <p:nvPr>
            <p:extLst>
              <p:ext uri="{D42A27DB-BD31-4B8C-83A1-F6EECF244321}">
                <p14:modId xmlns:p14="http://schemas.microsoft.com/office/powerpoint/2010/main" val="3372023840"/>
              </p:ext>
            </p:extLst>
          </p:nvPr>
        </p:nvGraphicFramePr>
        <p:xfrm>
          <a:off x="215849" y="1049763"/>
          <a:ext cx="11757254" cy="5500205"/>
        </p:xfrm>
        <a:graphic>
          <a:graphicData uri="http://schemas.openxmlformats.org/drawingml/2006/table">
            <a:tbl>
              <a:tblPr firstRow="1" firstCol="1" bandRow="1">
                <a:noFill/>
                <a:tableStyleId>{C7D7C5CC-981C-443F-AB96-2D139A26CA07}</a:tableStyleId>
              </a:tblPr>
              <a:tblGrid>
                <a:gridCol w="1868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4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80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58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178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698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6382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u="none" strike="noStrike" cap="none" dirty="0">
                        <a:latin typeface="Libre Franklin"/>
                        <a:ea typeface="Libre Franklin"/>
                        <a:cs typeface="Libre Franklin"/>
                        <a:sym typeface="Libre Franklin"/>
                      </a:endParaRPr>
                    </a:p>
                  </a:txBody>
                  <a:tcPr marL="141300" marR="1413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 dirty="0"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Base Period Earnings</a:t>
                      </a:r>
                      <a:endParaRPr sz="1800" b="0" u="none" strike="noStrike" cap="none" dirty="0">
                        <a:latin typeface="Libre Franklin"/>
                        <a:ea typeface="Libre Franklin"/>
                        <a:cs typeface="Libre Franklin"/>
                        <a:sym typeface="Libre Franklin"/>
                      </a:endParaRPr>
                    </a:p>
                  </a:txBody>
                  <a:tcPr marL="141300" marR="1413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Libre Franklin"/>
                        <a:buNone/>
                      </a:pPr>
                      <a:r>
                        <a:rPr lang="en-US" sz="1800" b="0" u="none" strike="noStrike" cap="none" dirty="0"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Individual’s Average Weekly Wage</a:t>
                      </a:r>
                      <a:endParaRPr sz="1800" dirty="0"/>
                    </a:p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u="none" strike="noStrike" cap="none" dirty="0">
                        <a:latin typeface="Libre Franklin"/>
                        <a:ea typeface="Libre Franklin"/>
                        <a:cs typeface="Libre Franklin"/>
                        <a:sym typeface="Libre Franklin"/>
                      </a:endParaRPr>
                    </a:p>
                  </a:txBody>
                  <a:tcPr marL="141300" marR="1413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u="none" strike="noStrike" cap="none" dirty="0">
                          <a:solidFill>
                            <a:srgbClr val="FFFFFF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Tier 1: 90% wage replacement on earnings up to 50% of SAWW.</a:t>
                      </a:r>
                      <a:endParaRPr sz="1800" dirty="0"/>
                    </a:p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u="none" strike="noStrike" cap="none" dirty="0">
                        <a:latin typeface="Libre Franklin"/>
                        <a:ea typeface="Libre Franklin"/>
                        <a:cs typeface="Libre Franklin"/>
                        <a:sym typeface="Libre Franklin"/>
                      </a:endParaRPr>
                    </a:p>
                  </a:txBody>
                  <a:tcPr marL="141300" marR="1413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 dirty="0"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Tier 2: 66% wage replacement on earnings exceeding 50% of the SAWW.</a:t>
                      </a:r>
                      <a:endParaRPr sz="1800" dirty="0"/>
                    </a:p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u="none" strike="noStrike" cap="none" dirty="0">
                        <a:latin typeface="Libre Franklin"/>
                        <a:ea typeface="Libre Franklin"/>
                        <a:cs typeface="Libre Franklin"/>
                        <a:sym typeface="Libre Franklin"/>
                      </a:endParaRPr>
                    </a:p>
                  </a:txBody>
                  <a:tcPr marL="141300" marR="1413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 dirty="0"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Weekly Benefit Amount</a:t>
                      </a:r>
                      <a:endParaRPr sz="1800" b="0" u="none" strike="noStrike" cap="none" dirty="0">
                        <a:latin typeface="Libre Franklin"/>
                        <a:ea typeface="Libre Franklin"/>
                        <a:cs typeface="Libre Franklin"/>
                        <a:sym typeface="Libre Franklin"/>
                      </a:endParaRPr>
                    </a:p>
                  </a:txBody>
                  <a:tcPr marL="141300" marR="1413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318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 dirty="0"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Less than half of the SAWW</a:t>
                      </a:r>
                      <a:endParaRPr sz="1800" dirty="0"/>
                    </a:p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 dirty="0"/>
                        <a:t> </a:t>
                      </a:r>
                      <a:endParaRPr sz="1800" b="0" u="none" strike="noStrike" cap="none" dirty="0">
                        <a:latin typeface="Libre Franklin"/>
                        <a:ea typeface="Libre Franklin"/>
                        <a:cs typeface="Libre Franklin"/>
                        <a:sym typeface="Libre Franklin"/>
                      </a:endParaRPr>
                    </a:p>
                  </a:txBody>
                  <a:tcPr marL="141300" marR="1413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 dirty="0"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$15,600</a:t>
                      </a:r>
                      <a:endParaRPr sz="1800" b="0" u="none" strike="noStrike" cap="none" dirty="0">
                        <a:latin typeface="Libre Franklin"/>
                        <a:ea typeface="Libre Franklin"/>
                        <a:cs typeface="Libre Franklin"/>
                        <a:sym typeface="Libre Franklin"/>
                      </a:endParaRPr>
                    </a:p>
                  </a:txBody>
                  <a:tcPr marL="141300" marR="1413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 dirty="0"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$300</a:t>
                      </a:r>
                      <a:endParaRPr sz="1800" b="0" u="none" strike="noStrike" cap="none" dirty="0">
                        <a:latin typeface="Libre Franklin"/>
                        <a:ea typeface="Libre Franklin"/>
                        <a:cs typeface="Libre Franklin"/>
                        <a:sym typeface="Libre Franklin"/>
                      </a:endParaRPr>
                    </a:p>
                  </a:txBody>
                  <a:tcPr marL="141300" marR="1413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 dirty="0"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90% of $300 = $270</a:t>
                      </a:r>
                      <a:endParaRPr sz="1800" b="0" u="none" strike="noStrike" cap="none" dirty="0">
                        <a:latin typeface="Libre Franklin"/>
                        <a:ea typeface="Libre Franklin"/>
                        <a:cs typeface="Libre Franklin"/>
                        <a:sym typeface="Libre Franklin"/>
                      </a:endParaRPr>
                    </a:p>
                  </a:txBody>
                  <a:tcPr marL="141300" marR="1413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 dirty="0"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n/a</a:t>
                      </a:r>
                      <a:endParaRPr sz="1800" b="0" u="none" strike="noStrike" cap="none" dirty="0">
                        <a:latin typeface="Libre Franklin"/>
                        <a:ea typeface="Libre Franklin"/>
                        <a:cs typeface="Libre Franklin"/>
                        <a:sym typeface="Libre Franklin"/>
                      </a:endParaRPr>
                    </a:p>
                  </a:txBody>
                  <a:tcPr marL="141300" marR="1413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 dirty="0"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$270</a:t>
                      </a:r>
                      <a:endParaRPr sz="1800" b="1" u="none" strike="noStrike" cap="none" dirty="0">
                        <a:latin typeface="Libre Franklin"/>
                        <a:ea typeface="Libre Franklin"/>
                        <a:cs typeface="Libre Franklin"/>
                        <a:sym typeface="Libre Franklin"/>
                      </a:endParaRPr>
                    </a:p>
                  </a:txBody>
                  <a:tcPr marL="141300" marR="14130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780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 dirty="0"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More than half of the SAWW</a:t>
                      </a:r>
                      <a:endParaRPr sz="1800" dirty="0"/>
                    </a:p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 dirty="0"/>
                        <a:t> </a:t>
                      </a:r>
                      <a:endParaRPr sz="1800" b="0" u="none" strike="noStrike" cap="none" dirty="0">
                        <a:latin typeface="Libre Franklin"/>
                        <a:ea typeface="Libre Franklin"/>
                        <a:cs typeface="Libre Franklin"/>
                        <a:sym typeface="Libre Franklin"/>
                      </a:endParaRPr>
                    </a:p>
                  </a:txBody>
                  <a:tcPr marL="141300" marR="1413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 dirty="0"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$57,000</a:t>
                      </a:r>
                      <a:endParaRPr sz="1800" b="0" u="none" strike="noStrike" cap="none" dirty="0">
                        <a:latin typeface="Libre Franklin"/>
                        <a:ea typeface="Libre Franklin"/>
                        <a:cs typeface="Libre Franklin"/>
                        <a:sym typeface="Libre Franklin"/>
                      </a:endParaRPr>
                    </a:p>
                  </a:txBody>
                  <a:tcPr marL="141300" marR="1413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 dirty="0"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$1,096</a:t>
                      </a:r>
                      <a:endParaRPr sz="1800" b="0" u="none" strike="noStrike" cap="none" dirty="0">
                        <a:latin typeface="Libre Franklin"/>
                        <a:ea typeface="Libre Franklin"/>
                        <a:cs typeface="Libre Franklin"/>
                        <a:sym typeface="Libre Franklin"/>
                      </a:endParaRPr>
                    </a:p>
                  </a:txBody>
                  <a:tcPr marL="141300" marR="1413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 dirty="0"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90% of $599 = $539</a:t>
                      </a:r>
                      <a:endParaRPr sz="1800" b="0" u="none" strike="noStrike" cap="none" dirty="0">
                        <a:latin typeface="Libre Franklin"/>
                        <a:ea typeface="Libre Franklin"/>
                        <a:cs typeface="Libre Franklin"/>
                        <a:sym typeface="Libre Franklin"/>
                      </a:endParaRPr>
                    </a:p>
                  </a:txBody>
                  <a:tcPr marL="141300" marR="1413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 dirty="0"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66% of 497    = $328</a:t>
                      </a:r>
                    </a:p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 dirty="0"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 </a:t>
                      </a:r>
                      <a:endParaRPr sz="1800" b="0" u="none" strike="noStrike" cap="none" dirty="0">
                        <a:latin typeface="Libre Franklin"/>
                        <a:ea typeface="Libre Franklin"/>
                        <a:cs typeface="Libre Franklin"/>
                        <a:sym typeface="Libre Franklin"/>
                      </a:endParaRPr>
                    </a:p>
                  </a:txBody>
                  <a:tcPr marL="141300" marR="1413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 dirty="0"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$539 + $328 = </a:t>
                      </a:r>
                      <a:r>
                        <a:rPr lang="en-US" sz="1800" b="1" u="none" strike="noStrike" cap="none" dirty="0"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$867</a:t>
                      </a:r>
                      <a:endParaRPr sz="1800" b="1" u="none" strike="noStrike" cap="none" dirty="0">
                        <a:latin typeface="Libre Franklin"/>
                        <a:ea typeface="Libre Franklin"/>
                        <a:cs typeface="Libre Franklin"/>
                        <a:sym typeface="Libre Franklin"/>
                      </a:endParaRPr>
                    </a:p>
                  </a:txBody>
                  <a:tcPr marL="141300" marR="14130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780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 dirty="0"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Maximum Weekly Benefit Amount</a:t>
                      </a:r>
                      <a:endParaRPr sz="1800" dirty="0"/>
                    </a:p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 dirty="0"/>
                        <a:t> </a:t>
                      </a:r>
                      <a:endParaRPr sz="1800" b="0" u="none" strike="noStrike" cap="none" dirty="0">
                        <a:latin typeface="Libre Franklin"/>
                        <a:ea typeface="Libre Franklin"/>
                        <a:cs typeface="Libre Franklin"/>
                        <a:sym typeface="Libre Franklin"/>
                      </a:endParaRPr>
                    </a:p>
                  </a:txBody>
                  <a:tcPr marL="141300" marR="1413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 dirty="0"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$90,000</a:t>
                      </a:r>
                      <a:endParaRPr sz="1800" b="0" u="none" strike="noStrike" cap="none" dirty="0">
                        <a:latin typeface="Libre Franklin"/>
                        <a:ea typeface="Libre Franklin"/>
                        <a:cs typeface="Libre Franklin"/>
                        <a:sym typeface="Libre Franklin"/>
                      </a:endParaRPr>
                    </a:p>
                  </a:txBody>
                  <a:tcPr marL="141300" marR="1413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 dirty="0"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$1,730</a:t>
                      </a:r>
                      <a:endParaRPr sz="1800" b="0" u="none" strike="noStrike" cap="none" dirty="0">
                        <a:latin typeface="Libre Franklin"/>
                        <a:ea typeface="Libre Franklin"/>
                        <a:cs typeface="Libre Franklin"/>
                        <a:sym typeface="Libre Franklin"/>
                      </a:endParaRPr>
                    </a:p>
                  </a:txBody>
                  <a:tcPr marL="141300" marR="1413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 dirty="0"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90% of 599   = $539</a:t>
                      </a:r>
                      <a:endParaRPr sz="1800" b="0" u="none" strike="noStrike" cap="none" dirty="0">
                        <a:latin typeface="Libre Franklin"/>
                        <a:ea typeface="Libre Franklin"/>
                        <a:cs typeface="Libre Franklin"/>
                        <a:sym typeface="Libre Franklin"/>
                      </a:endParaRPr>
                    </a:p>
                  </a:txBody>
                  <a:tcPr marL="141300" marR="1413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 dirty="0"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66% of 1,131  = $746</a:t>
                      </a:r>
                      <a:endParaRPr sz="1800" b="0" u="none" strike="noStrike" cap="none" dirty="0">
                        <a:latin typeface="Libre Franklin"/>
                        <a:ea typeface="Libre Franklin"/>
                        <a:cs typeface="Libre Franklin"/>
                        <a:sym typeface="Libre Franklin"/>
                      </a:endParaRPr>
                    </a:p>
                  </a:txBody>
                  <a:tcPr marL="141300" marR="1413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 dirty="0"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$539 + $746 = $1,285*</a:t>
                      </a:r>
                      <a:br>
                        <a:rPr lang="en-US" sz="1800" b="0" u="none" strike="noStrike" cap="none" dirty="0"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</a:br>
                      <a:endParaRPr lang="en-US" sz="1800" b="0" u="none" strike="noStrike" cap="none" dirty="0">
                        <a:latin typeface="Libre Franklin"/>
                        <a:ea typeface="Libre Franklin"/>
                        <a:cs typeface="Libre Franklin"/>
                        <a:sym typeface="Libre Franklin"/>
                      </a:endParaRPr>
                    </a:p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 dirty="0"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Max is </a:t>
                      </a:r>
                      <a:r>
                        <a:rPr lang="en-US" sz="1800" b="1" u="none" strike="noStrike" cap="none" dirty="0"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$1,198</a:t>
                      </a:r>
                      <a:br>
                        <a:rPr lang="en-US" sz="1800" b="0" u="none" strike="noStrike" cap="none" dirty="0"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</a:br>
                      <a:endParaRPr sz="1800" b="0" u="none" strike="noStrike" cap="none" dirty="0">
                        <a:latin typeface="Libre Franklin"/>
                        <a:ea typeface="Libre Franklin"/>
                        <a:cs typeface="Libre Franklin"/>
                        <a:sym typeface="Libre Franklin"/>
                      </a:endParaRPr>
                    </a:p>
                  </a:txBody>
                  <a:tcPr marL="141300" marR="14130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8" name="Google Shape;108;p9"/>
          <p:cNvSpPr txBox="1"/>
          <p:nvPr/>
        </p:nvSpPr>
        <p:spPr>
          <a:xfrm>
            <a:off x="3637147" y="6549968"/>
            <a:ext cx="7287491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 dirty="0">
                <a:solidFill>
                  <a:srgbClr val="000000"/>
                </a:solidFill>
                <a:latin typeface="+mn-lt"/>
                <a:ea typeface="Times New Roman"/>
                <a:cs typeface="Times New Roman"/>
                <a:sym typeface="Times New Roman"/>
              </a:rPr>
              <a:t>*Exceeds the State Average Weekly Wage, therefore benefit is capped at $1,198.</a:t>
            </a:r>
            <a:endParaRPr sz="1200" dirty="0">
              <a:solidFill>
                <a:schemeClr val="dk1"/>
              </a:solidFill>
              <a:latin typeface="+mn-lt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D408F5CC-2A21-F990-0DD9-DC421BB39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">
            <a:extLst>
              <a:ext uri="{FF2B5EF4-FFF2-40B4-BE49-F238E27FC236}">
                <a16:creationId xmlns:a16="http://schemas.microsoft.com/office/drawing/2014/main" id="{9F30DCB6-32B6-E945-D2B2-4EBC0EF3F40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52809" y="934467"/>
            <a:ext cx="10515600" cy="1024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503A"/>
              </a:buClr>
              <a:buSzPts val="3600"/>
              <a:buFont typeface="Libre Franklin Medium"/>
              <a:buNone/>
            </a:pPr>
            <a:r>
              <a:rPr lang="en-US" dirty="0"/>
              <a:t>Interacting with Aflac: Employees </a:t>
            </a:r>
            <a:endParaRPr dirty="0"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98" name="Google Shape;98;p8">
            <a:extLst>
              <a:ext uri="{FF2B5EF4-FFF2-40B4-BE49-F238E27FC236}">
                <a16:creationId xmlns:a16="http://schemas.microsoft.com/office/drawing/2014/main" id="{A419CDC3-CFB5-141B-91A2-0ADBF39743D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48859" y="1755083"/>
            <a:ext cx="6995882" cy="7828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SzPts val="1620"/>
              <a:buNone/>
            </a:pPr>
            <a:r>
              <a:rPr lang="en-US" sz="1400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Aflac Employee Portal access 24/7 after go-live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SzPts val="1620"/>
              <a:buNone/>
            </a:pPr>
            <a:r>
              <a:rPr lang="en-US" sz="1400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Customer Service Support by phone Monday-Friday 8:00am-5:00pm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SzPts val="1620"/>
              <a:buNone/>
            </a:pPr>
            <a:endParaRPr lang="en-US" sz="1400" dirty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20"/>
              <a:buNone/>
            </a:pPr>
            <a:endParaRPr lang="en-US" sz="1800" dirty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20"/>
              <a:buNone/>
            </a:pPr>
            <a:endParaRPr lang="en-US" sz="1800" dirty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20"/>
              <a:buNone/>
            </a:pPr>
            <a:endParaRPr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68579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20"/>
              <a:buNone/>
            </a:pPr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556E79-0B66-0F31-3836-9CEBD5E164C8}"/>
              </a:ext>
            </a:extLst>
          </p:cNvPr>
          <p:cNvSpPr txBox="1"/>
          <p:nvPr/>
        </p:nvSpPr>
        <p:spPr>
          <a:xfrm>
            <a:off x="2318657" y="2322340"/>
            <a:ext cx="325755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Create a claim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Add time to a claim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Ask a question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Send in documentation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Set payment preferences for approved claims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View correspondence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Change communications preferences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8" name="Picture 7" descr="Icon&#10;&#10;AI-generated content may be incorrect.">
            <a:extLst>
              <a:ext uri="{FF2B5EF4-FFF2-40B4-BE49-F238E27FC236}">
                <a16:creationId xmlns:a16="http://schemas.microsoft.com/office/drawing/2014/main" id="{059F8EE4-0315-6085-F9CA-70AF354B6F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4751" y="2146511"/>
            <a:ext cx="1507759" cy="1095407"/>
          </a:xfrm>
          <a:prstGeom prst="rect">
            <a:avLst/>
          </a:prstGeom>
        </p:spPr>
      </p:pic>
      <p:pic>
        <p:nvPicPr>
          <p:cNvPr id="10" name="Picture 9" descr="Icon&#10;&#10;AI-generated content may be incorrect.">
            <a:extLst>
              <a:ext uri="{FF2B5EF4-FFF2-40B4-BE49-F238E27FC236}">
                <a16:creationId xmlns:a16="http://schemas.microsoft.com/office/drawing/2014/main" id="{6DEF47A5-8CA2-D0F4-52FB-D0E3CD3E4F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8991" y="3429000"/>
            <a:ext cx="2000529" cy="188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6582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DB644FB4-71FA-2E1B-10DA-D4155F74D9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">
            <a:extLst>
              <a:ext uri="{FF2B5EF4-FFF2-40B4-BE49-F238E27FC236}">
                <a16:creationId xmlns:a16="http://schemas.microsoft.com/office/drawing/2014/main" id="{A28F5F52-3036-A4D3-8753-49F26A5D991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1552" y="1074176"/>
            <a:ext cx="10515600" cy="1024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503A"/>
              </a:buClr>
              <a:buSzPts val="3600"/>
              <a:buFont typeface="Libre Franklin Medium"/>
              <a:buNone/>
            </a:pPr>
            <a:r>
              <a:rPr lang="en-US" dirty="0"/>
              <a:t>Interacting with Aflac: Employers</a:t>
            </a:r>
            <a:endParaRPr dirty="0"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98" name="Google Shape;98;p8">
            <a:extLst>
              <a:ext uri="{FF2B5EF4-FFF2-40B4-BE49-F238E27FC236}">
                <a16:creationId xmlns:a16="http://schemas.microsoft.com/office/drawing/2014/main" id="{8649CE3A-1F70-833F-3432-413150CFF9C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63109" y="1911360"/>
            <a:ext cx="6995882" cy="7828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SzPts val="1620"/>
              <a:buNone/>
            </a:pPr>
            <a:endParaRPr lang="en-US" sz="1400" dirty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20"/>
              <a:buNone/>
            </a:pPr>
            <a:endParaRPr lang="en-US" sz="1800" dirty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20"/>
              <a:buNone/>
            </a:pPr>
            <a:endParaRPr lang="en-US" sz="1800" dirty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20"/>
              <a:buNone/>
            </a:pPr>
            <a:endParaRPr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68579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20"/>
              <a:buNone/>
            </a:pPr>
            <a:endParaRPr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8AF135-354E-9F9A-061F-6571F2BB98BF}"/>
              </a:ext>
            </a:extLst>
          </p:cNvPr>
          <p:cNvSpPr txBox="1"/>
          <p:nvPr/>
        </p:nvSpPr>
        <p:spPr>
          <a:xfrm>
            <a:off x="3706333" y="2316006"/>
            <a:ext cx="531494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View which claims have been submitted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See leave reason and requested dates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Track claim status (pending, approved, denied, cancelled)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Provide information 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Picture 2" descr="Icon&#10;&#10;AI-generated content may be incorrect.">
            <a:extLst>
              <a:ext uri="{FF2B5EF4-FFF2-40B4-BE49-F238E27FC236}">
                <a16:creationId xmlns:a16="http://schemas.microsoft.com/office/drawing/2014/main" id="{46A8790D-56CE-7AEA-841C-5BCD6622EC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750" y="2511205"/>
            <a:ext cx="2924583" cy="2800741"/>
          </a:xfrm>
          <a:prstGeom prst="rect">
            <a:avLst/>
          </a:prstGeom>
        </p:spPr>
      </p:pic>
      <p:sp>
        <p:nvSpPr>
          <p:cNvPr id="4" name="Google Shape;98;p8">
            <a:extLst>
              <a:ext uri="{FF2B5EF4-FFF2-40B4-BE49-F238E27FC236}">
                <a16:creationId xmlns:a16="http://schemas.microsoft.com/office/drawing/2014/main" id="{5D950825-A3EC-662C-87A5-033CC3848CD1}"/>
              </a:ext>
            </a:extLst>
          </p:cNvPr>
          <p:cNvSpPr txBox="1">
            <a:spLocks/>
          </p:cNvSpPr>
          <p:nvPr/>
        </p:nvSpPr>
        <p:spPr>
          <a:xfrm>
            <a:off x="563109" y="1809535"/>
            <a:ext cx="10515600" cy="582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147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503A"/>
              </a:buClr>
              <a:buSzPts val="1620"/>
              <a:buFont typeface="NTR"/>
              <a:buChar char="►"/>
              <a:defRPr sz="28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marR="0" lvl="1" indent="-331469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503A"/>
              </a:buClr>
              <a:buSzPts val="1620"/>
              <a:buFont typeface="NTR"/>
              <a:buChar char="►"/>
              <a:defRPr sz="24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1371600" marR="0" lvl="2" indent="-331469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503A"/>
              </a:buClr>
              <a:buSzPts val="1620"/>
              <a:buFont typeface="NTR"/>
              <a:buChar char="►"/>
              <a:defRPr sz="2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1828800" marR="0" lvl="3" indent="-331469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503A"/>
              </a:buClr>
              <a:buSzPts val="1620"/>
              <a:buFont typeface="NTR"/>
              <a:buChar char="►"/>
              <a:defRPr sz="18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2286000" marR="0" lvl="4" indent="-33147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503A"/>
              </a:buClr>
              <a:buSzPts val="1620"/>
              <a:buFont typeface="NTR"/>
              <a:buChar char="►"/>
              <a:defRPr sz="18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NTR"/>
              <a:buNone/>
            </a:pPr>
            <a:r>
              <a:rPr lang="en-US" sz="1400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Aflac Employer Portal access 24/7 after go live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Font typeface="NTR"/>
              <a:buNone/>
            </a:pPr>
            <a:r>
              <a:rPr lang="en-US" sz="1400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Log in to the Maine Paid Leave Portal (for contributions) then navigate seamlessly to the Aflac Benefits Portal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Font typeface="NTR"/>
              <a:buNone/>
            </a:pPr>
            <a:endParaRPr lang="en-US" sz="1400" dirty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indent="0">
              <a:spcBef>
                <a:spcPts val="0"/>
              </a:spcBef>
              <a:buFont typeface="NTR"/>
              <a:buNone/>
            </a:pPr>
            <a:endParaRPr lang="en-US" sz="1800" dirty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indent="0">
              <a:spcBef>
                <a:spcPts val="0"/>
              </a:spcBef>
              <a:buFont typeface="NTR"/>
              <a:buNone/>
            </a:pPr>
            <a:endParaRPr lang="en-US" sz="1800" dirty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indent="0">
              <a:buSzPts val="2520"/>
              <a:buFont typeface="NTR"/>
              <a:buNone/>
            </a:pPr>
            <a:endParaRPr lang="en-US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indent="-68579">
              <a:buSzPts val="2520"/>
              <a:buFont typeface="NTR"/>
              <a:buNone/>
            </a:pP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F3B50F-FCA4-6C7D-3E10-BA8FA848C36A}"/>
              </a:ext>
            </a:extLst>
          </p:cNvPr>
          <p:cNvSpPr txBox="1"/>
          <p:nvPr/>
        </p:nvSpPr>
        <p:spPr>
          <a:xfrm>
            <a:off x="4212773" y="4142395"/>
            <a:ext cx="7437664" cy="1169551"/>
          </a:xfrm>
          <a:prstGeom prst="rect">
            <a:avLst/>
          </a:prstGeom>
          <a:noFill/>
          <a:ln w="762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Claim Contact</a:t>
            </a:r>
            <a:r>
              <a:rPr lang="en-US" dirty="0">
                <a:solidFill>
                  <a:schemeClr val="tx1"/>
                </a:solidFill>
              </a:rPr>
              <a:t>		  	</a:t>
            </a:r>
            <a:r>
              <a:rPr lang="en-US" b="1" dirty="0">
                <a:solidFill>
                  <a:schemeClr val="tx1"/>
                </a:solidFill>
              </a:rPr>
              <a:t>Login Access</a:t>
            </a:r>
          </a:p>
          <a:p>
            <a:r>
              <a:rPr lang="en-US" dirty="0">
                <a:solidFill>
                  <a:schemeClr val="tx1"/>
                </a:solidFill>
              </a:rPr>
              <a:t>One per company			As many as your company needs	</a:t>
            </a:r>
          </a:p>
          <a:p>
            <a:r>
              <a:rPr lang="en-US" dirty="0">
                <a:solidFill>
                  <a:schemeClr val="tx1"/>
                </a:solidFill>
              </a:rPr>
              <a:t>Email where Aflac will send notifications 	Credentials to access both portals</a:t>
            </a:r>
          </a:p>
          <a:p>
            <a:r>
              <a:rPr lang="en-US" dirty="0">
                <a:solidFill>
                  <a:schemeClr val="tx1"/>
                </a:solidFill>
              </a:rPr>
              <a:t>Update within the Maine Paid Leave Portal 	Update within the Maine Paid Leave Portal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6998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C5640877-F45E-625E-72B5-EF1C69F1F1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">
            <a:extLst>
              <a:ext uri="{FF2B5EF4-FFF2-40B4-BE49-F238E27FC236}">
                <a16:creationId xmlns:a16="http://schemas.microsoft.com/office/drawing/2014/main" id="{E41D458D-AB22-B764-C7B6-2C5D78A3755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2784989"/>
            <a:ext cx="10515600" cy="644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 algn="ctr">
              <a:buSzPts val="3600"/>
            </a:pPr>
            <a:r>
              <a:rPr lang="en-US" dirty="0">
                <a:latin typeface="Libre Franklin Medium"/>
                <a:ea typeface="Libre Franklin Medium"/>
                <a:cs typeface="Libre Franklin Medium"/>
                <a:sym typeface="Libre Franklin Medium"/>
              </a:rPr>
              <a:t>Questions? </a:t>
            </a:r>
            <a:br>
              <a:rPr lang="en-US" dirty="0">
                <a:latin typeface="Libre Franklin Medium"/>
                <a:ea typeface="Libre Franklin Medium"/>
                <a:cs typeface="Libre Franklin Medium"/>
                <a:sym typeface="Libre Franklin Medium"/>
              </a:rPr>
            </a:br>
            <a:br>
              <a:rPr lang="en-US" dirty="0">
                <a:latin typeface="Libre Franklin Medium"/>
                <a:ea typeface="Libre Franklin Medium"/>
                <a:cs typeface="Libre Franklin Medium"/>
                <a:sym typeface="Libre Franklin Medium"/>
              </a:rPr>
            </a:br>
            <a:r>
              <a:rPr lang="en-US" sz="2000" dirty="0"/>
              <a:t>Don’t forget to visit maine.gov/paidleave for resources, FAQs, and other general updates.</a:t>
            </a:r>
            <a:br>
              <a:rPr lang="en-US" dirty="0">
                <a:latin typeface="Libre Franklin Medium"/>
                <a:ea typeface="Libre Franklin Medium"/>
                <a:cs typeface="Libre Franklin Medium"/>
                <a:sym typeface="Libre Franklin Medium"/>
              </a:rPr>
            </a:br>
            <a:br>
              <a:rPr lang="en-US" dirty="0">
                <a:latin typeface="Libre Franklin Medium"/>
                <a:ea typeface="Libre Franklin Medium"/>
                <a:cs typeface="Libre Franklin Medium"/>
                <a:sym typeface="Libre Franklin Medium"/>
              </a:rPr>
            </a:br>
            <a:endParaRPr dirty="0"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98" name="Google Shape;98;p8">
            <a:extLst>
              <a:ext uri="{FF2B5EF4-FFF2-40B4-BE49-F238E27FC236}">
                <a16:creationId xmlns:a16="http://schemas.microsoft.com/office/drawing/2014/main" id="{14A4E170-EE22-B76F-D83F-82FACEC5F0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63109" y="1911360"/>
            <a:ext cx="6995882" cy="7828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SzPts val="1620"/>
              <a:buNone/>
            </a:pPr>
            <a:endParaRPr lang="en-US" sz="1400" dirty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20"/>
              <a:buNone/>
            </a:pPr>
            <a:endParaRPr lang="en-US" sz="1800" dirty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20"/>
              <a:buNone/>
            </a:pPr>
            <a:endParaRPr lang="en-US" sz="1800" dirty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20"/>
              <a:buNone/>
            </a:pPr>
            <a:endParaRPr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68579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2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96969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>
          <a:extLst>
            <a:ext uri="{FF2B5EF4-FFF2-40B4-BE49-F238E27FC236}">
              <a16:creationId xmlns:a16="http://schemas.microsoft.com/office/drawing/2014/main" id="{9347B58B-EFD3-6785-2F26-981029DCB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7">
            <a:extLst>
              <a:ext uri="{FF2B5EF4-FFF2-40B4-BE49-F238E27FC236}">
                <a16:creationId xmlns:a16="http://schemas.microsoft.com/office/drawing/2014/main" id="{7E211AC6-9F10-140F-EB5A-E402EB50777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12898" y="729824"/>
            <a:ext cx="10515600" cy="1024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503A"/>
              </a:buClr>
              <a:buSzPts val="3600"/>
              <a:buFont typeface="Libre Franklin Medium"/>
              <a:buNone/>
            </a:pPr>
            <a:r>
              <a:rPr lang="en-US" dirty="0"/>
              <a:t>Topics</a:t>
            </a:r>
            <a:endParaRPr dirty="0"/>
          </a:p>
        </p:txBody>
      </p:sp>
      <p:sp>
        <p:nvSpPr>
          <p:cNvPr id="92" name="Google Shape;92;p7">
            <a:extLst>
              <a:ext uri="{FF2B5EF4-FFF2-40B4-BE49-F238E27FC236}">
                <a16:creationId xmlns:a16="http://schemas.microsoft.com/office/drawing/2014/main" id="{735EC985-ACA6-AFC7-A86F-136D821EA9E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754786"/>
            <a:ext cx="10515600" cy="4046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None/>
            </a:pPr>
            <a:endParaRPr lang="en-US" sz="1800" dirty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</a:ext>
              </a:extLst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None/>
            </a:pPr>
            <a:r>
              <a:rPr lang="en-US" sz="1800" b="1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The basics: who’s covered, what leave reasons are covered, how much time can people take?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None/>
            </a:pPr>
            <a:endParaRPr lang="en-US" sz="1800" b="1" dirty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</a:ext>
              </a:extLst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None/>
            </a:pPr>
            <a:r>
              <a:rPr lang="en-US" sz="1800" b="1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Aflac: Maine’s PFML Administrator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How employees will apply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Overview of Aflac’s review and benefit calculation process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What employers need to know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None/>
            </a:pPr>
            <a:endParaRPr lang="en-US" sz="1800" b="1" dirty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</a:ext>
              </a:extLst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None/>
            </a:pPr>
            <a:r>
              <a:rPr lang="en-US" sz="1800" b="1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Overview of </a:t>
            </a:r>
            <a:r>
              <a:rPr lang="en-US" sz="1800" b="1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private plans</a:t>
            </a:r>
            <a:endParaRPr lang="en-US" sz="1800" b="1" dirty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</a:ext>
              </a:extLst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None/>
            </a:pPr>
            <a:endParaRPr lang="en-US" sz="1800" b="1" dirty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</a:ext>
              </a:extLst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None/>
            </a:pPr>
            <a:endParaRPr lang="en-US" sz="18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</a:ext>
              </a:extLst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None/>
            </a:pPr>
            <a:r>
              <a:rPr lang="en-US" sz="1800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None/>
            </a:pPr>
            <a:endParaRPr lang="en-US" sz="1800" dirty="0">
              <a:solidFill>
                <a:schemeClr val="dk1"/>
              </a:solidFill>
              <a:latin typeface="+mn-lt"/>
              <a:ea typeface="Times New Roman"/>
              <a:cs typeface="Times New Roman"/>
              <a:sym typeface="Times New Roman"/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</a:ext>
              </a:extLst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None/>
            </a:pPr>
            <a:endParaRPr lang="en-US" sz="1800" dirty="0">
              <a:solidFill>
                <a:schemeClr val="dk1"/>
              </a:solidFill>
              <a:latin typeface="+mn-lt"/>
              <a:ea typeface="Times New Roman"/>
              <a:cs typeface="Times New Roman"/>
              <a:sym typeface="Times New Roman"/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</a:ext>
              </a:extLst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None/>
            </a:pPr>
            <a:endParaRPr lang="en-US" sz="1800" dirty="0">
              <a:solidFill>
                <a:schemeClr val="dk1"/>
              </a:solidFill>
              <a:latin typeface="+mn-lt"/>
              <a:ea typeface="Times New Roman"/>
              <a:cs typeface="Times New Roman"/>
              <a:sym typeface="Times New Roman"/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</a:ext>
              </a:extLst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None/>
            </a:pPr>
            <a:endParaRPr lang="en-US" sz="18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</a:ext>
              </a:extLst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None/>
            </a:pPr>
            <a:r>
              <a:rPr lang="en-US" sz="1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 </a:t>
            </a:r>
            <a:endParaRPr sz="1800" dirty="0"/>
          </a:p>
        </p:txBody>
      </p:sp>
    </p:spTree>
    <p:extLst>
      <p:ext uri="{BB962C8B-B14F-4D97-AF65-F5344CB8AC3E}">
        <p14:creationId xmlns:p14="http://schemas.microsoft.com/office/powerpoint/2010/main" val="2856517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>
          <a:extLst>
            <a:ext uri="{FF2B5EF4-FFF2-40B4-BE49-F238E27FC236}">
              <a16:creationId xmlns:a16="http://schemas.microsoft.com/office/drawing/2014/main" id="{D69F779E-2F63-42D2-4CD0-8DBF9CB13D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7">
            <a:extLst>
              <a:ext uri="{FF2B5EF4-FFF2-40B4-BE49-F238E27FC236}">
                <a16:creationId xmlns:a16="http://schemas.microsoft.com/office/drawing/2014/main" id="{ED49CC9A-269D-04CA-AD1F-6CF8AA4B5E1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12898" y="729824"/>
            <a:ext cx="10515600" cy="1024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503A"/>
              </a:buClr>
              <a:buSzPts val="3600"/>
              <a:buFont typeface="Libre Franklin Medium"/>
              <a:buNone/>
            </a:pPr>
            <a:r>
              <a:rPr lang="en-US" sz="2800" dirty="0"/>
              <a:t>Who will be able to take Maine PFML starting in May 2026? </a:t>
            </a:r>
            <a:endParaRPr sz="2800" dirty="0"/>
          </a:p>
        </p:txBody>
      </p:sp>
      <p:sp>
        <p:nvSpPr>
          <p:cNvPr id="92" name="Google Shape;92;p7">
            <a:extLst>
              <a:ext uri="{FF2B5EF4-FFF2-40B4-BE49-F238E27FC236}">
                <a16:creationId xmlns:a16="http://schemas.microsoft.com/office/drawing/2014/main" id="{1EFDBB29-0256-C56D-96A7-F5631CD89EA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754786"/>
            <a:ext cx="10515600" cy="4046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None/>
            </a:pPr>
            <a:r>
              <a:rPr lang="en-US" sz="1800" b="1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Almost all employees in Maine, as long as they: 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Meet the program’s earnings requirements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Need to be out of work for a covered reason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Provide documentation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Have time left to use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None/>
            </a:pPr>
            <a:endParaRPr lang="en-US" sz="1800" dirty="0">
              <a:solidFill>
                <a:srgbClr val="FF0000"/>
              </a:solidFill>
              <a:latin typeface="+mn-lt"/>
              <a:ea typeface="Times New Roman"/>
              <a:cs typeface="Times New Roman"/>
              <a:sym typeface="Times New Roman"/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</a:ext>
              </a:extLst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None/>
            </a:pPr>
            <a:r>
              <a:rPr lang="en-US" sz="1800" b="1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Electing Coverage – the two cases where Maine PFML is optional: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Tribal governments in Maine can choose to participate and have their employees covered 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Self-employed individuals can choose to participate and get coverage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</a:ext>
              </a:extLst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4590B8"/>
              </a:buClr>
              <a:buSzPts val="1656"/>
              <a:buNone/>
            </a:pPr>
            <a:r>
              <a:rPr lang="en-US" sz="1800" b="1" dirty="0">
                <a:solidFill>
                  <a:schemeClr val="tx1"/>
                </a:solidFill>
                <a:ea typeface="Times New Roman"/>
                <a:cs typeface="Times New Roman"/>
                <a:sym typeface="Times New Roman"/>
                <a:extLst>
                  <a:ext uri="http://customooxmlschemas.google.com/">
                    <go:slidesCustomData xmlns:lc="http://schemas.openxmlformats.org/drawingml/2006/lockedCanvas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Exceptions: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Clr>
                <a:srgbClr val="4590B8"/>
              </a:buClr>
              <a:buSzPts val="1656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  <a:extLst>
                  <a:ext uri="http://customooxmlschemas.google.com/">
                    <go:slidesCustomData xmlns:lc="http://schemas.openxmlformats.org/drawingml/2006/lockedCanvas"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Some specific types of employment are not included (e.g. federal govt, federal work study, incarcerated workers)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rgbClr val="4590B8"/>
              </a:buClr>
              <a:buSzPts val="1656"/>
              <a:buNone/>
            </a:pPr>
            <a:endParaRPr lang="en-US" sz="1800" dirty="0">
              <a:solidFill>
                <a:schemeClr val="tx1"/>
              </a:solidFill>
              <a:ea typeface="Times New Roman"/>
              <a:cs typeface="Times New Roman"/>
              <a:sym typeface="Times New Roman"/>
              <a:extLst>
                <a:ext uri="http://customooxmlschemas.google.com/">
                  <go:slidesCustomData xmlns:lc="http://schemas.openxmlformats.org/drawingml/2006/lockedCanvas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</a:ext>
              </a:extLst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4590B8"/>
              </a:buClr>
              <a:buSzPts val="1656"/>
              <a:buNone/>
            </a:pPr>
            <a:endParaRPr lang="en-US" sz="1800" dirty="0">
              <a:solidFill>
                <a:schemeClr val="tx1"/>
              </a:solidFill>
              <a:ea typeface="Times New Roman"/>
              <a:cs typeface="Times New Roman"/>
              <a:sym typeface="Times New Roman"/>
              <a:extLst>
                <a:ext uri="http://customooxmlschemas.google.com/">
                  <go:slidesCustomData xmlns:lc="http://schemas.openxmlformats.org/drawingml/2006/lockedCanvas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</a:ext>
              </a:extLst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None/>
            </a:pPr>
            <a:r>
              <a:rPr lang="en-US" sz="1800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None/>
            </a:pPr>
            <a:endParaRPr lang="en-US" sz="1800" dirty="0">
              <a:solidFill>
                <a:schemeClr val="dk1"/>
              </a:solidFill>
              <a:latin typeface="+mn-lt"/>
              <a:ea typeface="Times New Roman"/>
              <a:cs typeface="Times New Roman"/>
              <a:sym typeface="Times New Roman"/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</a:ext>
              </a:extLst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None/>
            </a:pPr>
            <a:endParaRPr lang="en-US" sz="1800" dirty="0">
              <a:solidFill>
                <a:schemeClr val="dk1"/>
              </a:solidFill>
              <a:latin typeface="+mn-lt"/>
              <a:ea typeface="Times New Roman"/>
              <a:cs typeface="Times New Roman"/>
              <a:sym typeface="Times New Roman"/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</a:ext>
              </a:extLst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None/>
            </a:pPr>
            <a:endParaRPr lang="en-US" sz="1800" dirty="0">
              <a:solidFill>
                <a:schemeClr val="dk1"/>
              </a:solidFill>
              <a:latin typeface="+mn-lt"/>
              <a:ea typeface="Times New Roman"/>
              <a:cs typeface="Times New Roman"/>
              <a:sym typeface="Times New Roman"/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</a:ext>
              </a:extLst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None/>
            </a:pPr>
            <a:endParaRPr lang="en-US" sz="18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</a:ext>
              </a:extLst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None/>
            </a:pPr>
            <a:r>
              <a:rPr lang="en-US" sz="1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 </a:t>
            </a:r>
            <a:endParaRPr sz="1800" dirty="0"/>
          </a:p>
        </p:txBody>
      </p:sp>
    </p:spTree>
    <p:extLst>
      <p:ext uri="{BB962C8B-B14F-4D97-AF65-F5344CB8AC3E}">
        <p14:creationId xmlns:p14="http://schemas.microsoft.com/office/powerpoint/2010/main" val="2525103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"/>
          <p:cNvSpPr txBox="1">
            <a:spLocks noGrp="1"/>
          </p:cNvSpPr>
          <p:nvPr>
            <p:ph type="title"/>
          </p:nvPr>
        </p:nvSpPr>
        <p:spPr>
          <a:xfrm>
            <a:off x="491552" y="1074176"/>
            <a:ext cx="10515600" cy="1024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503A"/>
              </a:buClr>
              <a:buSzPts val="3600"/>
              <a:buFont typeface="Libre Franklin Medium"/>
              <a:buNone/>
            </a:pPr>
            <a:r>
              <a:rPr lang="en-US" dirty="0"/>
              <a:t>How much time can an employee be approved for? </a:t>
            </a:r>
            <a:endParaRPr dirty="0"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98" name="Google Shape;98;p8"/>
          <p:cNvSpPr txBox="1">
            <a:spLocks noGrp="1"/>
          </p:cNvSpPr>
          <p:nvPr>
            <p:ph type="body" idx="1"/>
          </p:nvPr>
        </p:nvSpPr>
        <p:spPr>
          <a:xfrm>
            <a:off x="1052966" y="2099138"/>
            <a:ext cx="6995882" cy="3546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20"/>
              <a:buNone/>
            </a:pPr>
            <a:r>
              <a:rPr lang="en-US" sz="1800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Maine PFML allows an employee to take </a:t>
            </a:r>
            <a:r>
              <a:rPr lang="en-US" sz="1800" b="1" i="1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up to </a:t>
            </a:r>
            <a:r>
              <a:rPr lang="en-US" sz="1800" b="1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12 weeks 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of leave in a 12-month period called a “Benefit Year.”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SzPts val="1620"/>
              <a:buNone/>
            </a:pPr>
            <a:endParaRPr lang="en-US" sz="1800" dirty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285750" lvl="0" indent="-285750" algn="l" rtl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SzPts val="1620"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Up to 12 weeks of leave, but it doesn’t have to be taken all at once.</a:t>
            </a:r>
          </a:p>
          <a:p>
            <a:pPr marL="285750" lvl="0" indent="-285750" algn="l" rtl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SzPts val="1620"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It’s intended to run concurrently with other leave entitlements (federal FMLA, Maine FMLA) and not </a:t>
            </a:r>
            <a:r>
              <a:rPr lang="en-US" sz="1400" i="1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in addition </a:t>
            </a:r>
            <a:r>
              <a:rPr lang="en-US" sz="1400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to them. </a:t>
            </a:r>
          </a:p>
          <a:p>
            <a:pPr marL="285750" lvl="0" indent="-285750" algn="l" rtl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SzPts val="1620"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Leave can be continuous, intermittent, or reduced schedule.</a:t>
            </a:r>
          </a:p>
          <a:p>
            <a:pPr marL="285750" lvl="0" indent="-285750" algn="l" rtl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SzPts val="1620"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An employee can take a partial day of PFML (in one-hour increments) if the employee and employer agree. Otherwise, leave is in one-day increments. 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20"/>
              <a:buNone/>
            </a:pPr>
            <a:endParaRPr lang="en-US" sz="1800" dirty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20"/>
              <a:buNone/>
            </a:pPr>
            <a:endParaRPr lang="en-US" sz="1800" dirty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20"/>
              <a:buNone/>
            </a:pPr>
            <a:endParaRPr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68579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20"/>
              <a:buNone/>
            </a:pPr>
            <a:endParaRPr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1566370-3A07-7959-0575-04274A9DD2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15375" y="2258090"/>
            <a:ext cx="2076450" cy="21717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>
          <a:extLst>
            <a:ext uri="{FF2B5EF4-FFF2-40B4-BE49-F238E27FC236}">
              <a16:creationId xmlns:a16="http://schemas.microsoft.com/office/drawing/2014/main" id="{AC0EDD66-499F-4DD6-DEFD-9E4E5CCB96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7">
            <a:extLst>
              <a:ext uri="{FF2B5EF4-FFF2-40B4-BE49-F238E27FC236}">
                <a16:creationId xmlns:a16="http://schemas.microsoft.com/office/drawing/2014/main" id="{9E57F87D-B432-D4EA-BB4A-BD609097B84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81246" y="719299"/>
            <a:ext cx="10515600" cy="1024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503A"/>
              </a:buClr>
              <a:buSzPts val="3600"/>
              <a:buFont typeface="Libre Franklin Medium"/>
              <a:buNone/>
            </a:pPr>
            <a:r>
              <a:rPr lang="en-US" dirty="0"/>
              <a:t>What reasons can employees take PFML for? </a:t>
            </a:r>
            <a:endParaRPr dirty="0"/>
          </a:p>
        </p:txBody>
      </p:sp>
      <p:sp>
        <p:nvSpPr>
          <p:cNvPr id="92" name="Google Shape;92;p7">
            <a:extLst>
              <a:ext uri="{FF2B5EF4-FFF2-40B4-BE49-F238E27FC236}">
                <a16:creationId xmlns:a16="http://schemas.microsoft.com/office/drawing/2014/main" id="{FB887D1C-4FE0-B762-832C-C02677E7D96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26446" y="1603605"/>
            <a:ext cx="10515600" cy="4143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3429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b="1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Bonding</a:t>
            </a:r>
            <a:r>
              <a:rPr lang="en-US" sz="1900" i="0" u="none" strike="noStrike" cap="none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: To bond</a:t>
            </a:r>
            <a:r>
              <a:rPr lang="en-US" sz="1900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 with a new child </a:t>
            </a:r>
            <a:r>
              <a:rPr lang="en-US" sz="1900" i="0" u="none" strike="noStrike" cap="none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(birth, adoption, foster care)</a:t>
            </a:r>
            <a:endParaRPr lang="en-US" sz="1900" dirty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b="1" i="0" u="none" strike="noStrike" cap="none" dirty="0">
                <a:solidFill>
                  <a:schemeClr val="tx1"/>
                </a:solidFill>
                <a:latin typeface="+mn-lt"/>
                <a:ea typeface="Libre Franklin"/>
                <a:cs typeface="Libre Franklin"/>
                <a:sym typeface="Libre Franklin"/>
              </a:rPr>
              <a:t>Caring for a family member: </a:t>
            </a:r>
            <a:r>
              <a:rPr lang="en-US" sz="1900" i="0" u="none" strike="noStrike" cap="none" dirty="0">
                <a:solidFill>
                  <a:schemeClr val="tx1"/>
                </a:solidFill>
                <a:latin typeface="+mn-lt"/>
                <a:cs typeface="Times New Roman"/>
                <a:sym typeface="Times New Roman"/>
              </a:rPr>
              <a:t>T</a:t>
            </a:r>
            <a:r>
              <a:rPr lang="en-US" sz="1900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o care for a family member with a serious health condition.</a:t>
            </a:r>
          </a:p>
          <a:p>
            <a:pPr marL="800100" lvl="1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Family member means the employee’s spouse or domestic partner, a person the employee has a significant personal bond with, or the employee’s – or their spouse or domestic partner’s – child, parent, grandchild, grandparent, or sibling.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b="1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Military Family Leave</a:t>
            </a:r>
            <a:r>
              <a:rPr lang="en-US" sz="190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: Time to prepare for a family member's deployment.</a:t>
            </a:r>
          </a:p>
          <a:p>
            <a:pPr marL="800100" lvl="1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Here, a family member means the employee’s spouse, child, or parent.</a:t>
            </a:r>
          </a:p>
          <a:p>
            <a:pPr marL="800100" lvl="1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Maine PFML is also available if an employee’s spouse, domestic partner, parent, sibling, or child dies while on active duty in the military.</a:t>
            </a:r>
            <a:r>
              <a:rPr lang="en-US" dirty="0"/>
              <a:t> </a:t>
            </a:r>
            <a:endParaRPr lang="en-US" sz="1500" dirty="0">
              <a:solidFill>
                <a:schemeClr val="tx1"/>
              </a:solidFill>
              <a:latin typeface="+mn-lt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b="1" i="0" u="none" strike="noStrike" cap="none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Medical leave</a:t>
            </a:r>
            <a:r>
              <a:rPr lang="en-US" sz="1900" i="0" u="none" strike="noStrike" cap="none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: </a:t>
            </a:r>
            <a:r>
              <a:rPr lang="en-US" sz="1900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When a</a:t>
            </a:r>
            <a:r>
              <a:rPr lang="en-US" sz="1900" i="0" u="none" strike="noStrike" cap="none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900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serious health condition prevents the employee from working. 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b="1" i="0" u="none" strike="noStrike" cap="none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Safe leave</a:t>
            </a:r>
            <a:r>
              <a:rPr lang="en-US" sz="1900" i="0" u="none" strike="noStrike" cap="none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: To seek safety for themselves or a family member dealing with abuse or violence.</a:t>
            </a:r>
            <a:r>
              <a:rPr lang="en-US" dirty="0"/>
              <a:t> </a:t>
            </a:r>
            <a:endParaRPr lang="en-US" sz="1900" dirty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spcAft>
                <a:spcPts val="600"/>
              </a:spcAft>
              <a:buNone/>
            </a:pPr>
            <a:endParaRPr lang="en-US" sz="1800" b="1" dirty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spcAft>
                <a:spcPts val="600"/>
              </a:spcAft>
              <a:buNone/>
            </a:pPr>
            <a:endParaRPr lang="en-US" sz="1800" dirty="0">
              <a:solidFill>
                <a:schemeClr val="tx1"/>
              </a:solidFill>
              <a:latin typeface="+mn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>
                <a:srgbClr val="26503A"/>
              </a:buClr>
              <a:buSzPts val="1620"/>
              <a:buNone/>
            </a:pPr>
            <a:endParaRPr lang="en-US" sz="1800" i="0" u="none" strike="noStrike" cap="none" dirty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>
                <a:srgbClr val="26503A"/>
              </a:buClr>
              <a:buSzPts val="1620"/>
              <a:buNone/>
            </a:pPr>
            <a:endParaRPr lang="en-US" sz="1800" i="0" u="none" strike="noStrike" cap="none" dirty="0">
              <a:solidFill>
                <a:schemeClr val="tx1"/>
              </a:solidFill>
              <a:latin typeface="+mn-lt"/>
              <a:ea typeface="Libre Franklin"/>
              <a:cs typeface="Libre Franklin"/>
              <a:sym typeface="Libre Franklin"/>
            </a:endParaRPr>
          </a:p>
          <a:p>
            <a:pPr marL="0" lvl="0" indent="-68579" algn="l" rtl="0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SzPts val="2520"/>
              <a:buNone/>
            </a:pPr>
            <a:endParaRPr sz="1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D3C560-49CD-8BC8-8246-AF6C071858E8}"/>
              </a:ext>
            </a:extLst>
          </p:cNvPr>
          <p:cNvSpPr txBox="1"/>
          <p:nvPr/>
        </p:nvSpPr>
        <p:spPr>
          <a:xfrm>
            <a:off x="726446" y="1280440"/>
            <a:ext cx="5901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SzPts val="1656"/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02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>
          <a:extLst>
            <a:ext uri="{FF2B5EF4-FFF2-40B4-BE49-F238E27FC236}">
              <a16:creationId xmlns:a16="http://schemas.microsoft.com/office/drawing/2014/main" id="{12979EDA-1091-D7A3-BBFE-0D69E8D44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7">
            <a:extLst>
              <a:ext uri="{FF2B5EF4-FFF2-40B4-BE49-F238E27FC236}">
                <a16:creationId xmlns:a16="http://schemas.microsoft.com/office/drawing/2014/main" id="{A2B7FDF6-84F6-9BFE-953D-3E18234F678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6434" y="627475"/>
            <a:ext cx="10515600" cy="1024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503A"/>
              </a:buClr>
              <a:buSzPts val="3600"/>
              <a:buFont typeface="Libre Franklin Medium"/>
              <a:buNone/>
            </a:pPr>
            <a:r>
              <a:rPr lang="en-US" sz="2800" dirty="0"/>
              <a:t>How will employees request Maine PFML? </a:t>
            </a:r>
            <a:endParaRPr sz="2800" dirty="0"/>
          </a:p>
        </p:txBody>
      </p:sp>
      <p:sp>
        <p:nvSpPr>
          <p:cNvPr id="92" name="Google Shape;92;p7">
            <a:extLst>
              <a:ext uri="{FF2B5EF4-FFF2-40B4-BE49-F238E27FC236}">
                <a16:creationId xmlns:a16="http://schemas.microsoft.com/office/drawing/2014/main" id="{71FD3E37-981E-E7DE-19D6-8E635DE2FA2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25238" y="1367512"/>
            <a:ext cx="10939664" cy="929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68579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20"/>
              <a:buNone/>
            </a:pPr>
            <a:r>
              <a:rPr lang="en-US" sz="1600" dirty="0">
                <a:solidFill>
                  <a:schemeClr val="tx1"/>
                </a:solidFill>
                <a:latin typeface="+mn-lt"/>
              </a:rPr>
              <a:t>For companies in the public plan, employees will contact </a:t>
            </a:r>
            <a:r>
              <a:rPr lang="en-US" sz="1600" b="1" dirty="0">
                <a:solidFill>
                  <a:schemeClr val="tx1"/>
                </a:solidFill>
                <a:latin typeface="+mn-lt"/>
              </a:rPr>
              <a:t>Aflac</a:t>
            </a:r>
            <a:r>
              <a:rPr lang="en-US" sz="1600" dirty="0">
                <a:solidFill>
                  <a:schemeClr val="tx1"/>
                </a:solidFill>
                <a:latin typeface="+mn-lt"/>
              </a:rPr>
              <a:t>, </a:t>
            </a:r>
          </a:p>
          <a:p>
            <a:pPr marL="228600" lvl="0" indent="-68579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20"/>
              <a:buNone/>
            </a:pPr>
            <a:r>
              <a:rPr lang="en-US" sz="1600" dirty="0">
                <a:solidFill>
                  <a:schemeClr val="tx1"/>
                </a:solidFill>
                <a:latin typeface="+mn-lt"/>
              </a:rPr>
              <a:t>our Maine PFML Benefits Administrator, to submit a Maine PFML application.</a:t>
            </a:r>
          </a:p>
          <a:p>
            <a:pPr marL="228600" lvl="0" indent="-68579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20"/>
              <a:buNone/>
            </a:pPr>
            <a:endParaRPr lang="en-US" sz="1600" dirty="0">
              <a:solidFill>
                <a:schemeClr val="tx1"/>
              </a:solidFill>
              <a:latin typeface="+mn-lt"/>
            </a:endParaRPr>
          </a:p>
          <a:p>
            <a:pPr marL="228600" lvl="0" indent="-68579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20"/>
              <a:buNone/>
            </a:pPr>
            <a:endParaRPr sz="16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Google Shape;92;p7">
            <a:extLst>
              <a:ext uri="{FF2B5EF4-FFF2-40B4-BE49-F238E27FC236}">
                <a16:creationId xmlns:a16="http://schemas.microsoft.com/office/drawing/2014/main" id="{5F4BA3D3-96E6-CA53-56E7-885C33FCD4DD}"/>
              </a:ext>
            </a:extLst>
          </p:cNvPr>
          <p:cNvSpPr txBox="1">
            <a:spLocks/>
          </p:cNvSpPr>
          <p:nvPr/>
        </p:nvSpPr>
        <p:spPr>
          <a:xfrm>
            <a:off x="414255" y="2514717"/>
            <a:ext cx="8506933" cy="1282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147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503A"/>
              </a:buClr>
              <a:buSzPts val="1620"/>
              <a:buFont typeface="NTR"/>
              <a:buChar char="►"/>
              <a:defRPr sz="28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marR="0" lvl="1" indent="-331469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503A"/>
              </a:buClr>
              <a:buSzPts val="1620"/>
              <a:buFont typeface="NTR"/>
              <a:buChar char="►"/>
              <a:defRPr sz="24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1371600" marR="0" lvl="2" indent="-331469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503A"/>
              </a:buClr>
              <a:buSzPts val="1620"/>
              <a:buFont typeface="NTR"/>
              <a:buChar char="►"/>
              <a:defRPr sz="2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1828800" marR="0" lvl="3" indent="-331469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503A"/>
              </a:buClr>
              <a:buSzPts val="1620"/>
              <a:buFont typeface="NTR"/>
              <a:buChar char="►"/>
              <a:defRPr sz="18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2286000" marR="0" lvl="4" indent="-33147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503A"/>
              </a:buClr>
              <a:buSzPts val="1620"/>
              <a:buFont typeface="NTR"/>
              <a:buChar char="►"/>
              <a:defRPr sz="18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NTR"/>
              <a:buNone/>
            </a:pPr>
            <a:r>
              <a:rPr lang="en-US" sz="1600" b="1" dirty="0">
                <a:solidFill>
                  <a:schemeClr val="tx1"/>
                </a:solidFill>
                <a:latin typeface="+mn-lt"/>
              </a:rPr>
              <a:t>maine.gov/paidleave </a:t>
            </a:r>
            <a:r>
              <a:rPr lang="en-US" sz="1600" dirty="0">
                <a:solidFill>
                  <a:schemeClr val="tx1"/>
                </a:solidFill>
                <a:latin typeface="+mn-lt"/>
              </a:rPr>
              <a:t>is a good starting point for:  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  <a:latin typeface="+mn-lt"/>
              </a:rPr>
              <a:t>The link to the Aflac portal when it goes live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  <a:latin typeface="+mn-lt"/>
              </a:rPr>
              <a:t>Sample Employee Notice forms (go to the Employer Resources tab)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US" sz="16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2E853A-BA60-43EB-E52F-1E4A1A69DB59}"/>
              </a:ext>
            </a:extLst>
          </p:cNvPr>
          <p:cNvSpPr txBox="1"/>
          <p:nvPr/>
        </p:nvSpPr>
        <p:spPr>
          <a:xfrm>
            <a:off x="414255" y="3797032"/>
            <a:ext cx="10180825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400"/>
              </a:spcAft>
            </a:pPr>
            <a:r>
              <a:rPr lang="en-US" sz="1600" dirty="0">
                <a:solidFill>
                  <a:schemeClr val="tx1"/>
                </a:solidFill>
              </a:rPr>
              <a:t>Employees still need to notify employers when they know they’ll need to be out</a:t>
            </a:r>
          </a:p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Known far in advance: 30 days is reasonable </a:t>
            </a:r>
          </a:p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Emergencies or other sudden necessities: as soon as feasible</a:t>
            </a:r>
          </a:p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Written notice should include leave reason and timing of leave </a:t>
            </a:r>
            <a:endParaRPr lang="en-US" sz="16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51B79B3-0AB7-7562-9220-05FB4C3189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4345" y="1718587"/>
            <a:ext cx="3050735" cy="1150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586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34E58D8C-20F0-E8EA-DBE6-8E6F7CF79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6">
            <a:extLst>
              <a:ext uri="{FF2B5EF4-FFF2-40B4-BE49-F238E27FC236}">
                <a16:creationId xmlns:a16="http://schemas.microsoft.com/office/drawing/2014/main" id="{2A843A66-FC43-C63F-E0D1-A54CEBF0628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6067" y="390425"/>
            <a:ext cx="10515600" cy="1024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503A"/>
              </a:buClr>
              <a:buSzPts val="3600"/>
              <a:buFont typeface="Libre Franklin Medium"/>
              <a:buNone/>
            </a:pPr>
            <a:r>
              <a:rPr lang="en-US" dirty="0"/>
              <a:t>Aflac’s first step: is the employee eligible?</a:t>
            </a:r>
            <a:endParaRPr dirty="0"/>
          </a:p>
        </p:txBody>
      </p:sp>
      <p:sp>
        <p:nvSpPr>
          <p:cNvPr id="85" name="Google Shape;85;p6">
            <a:extLst>
              <a:ext uri="{FF2B5EF4-FFF2-40B4-BE49-F238E27FC236}">
                <a16:creationId xmlns:a16="http://schemas.microsoft.com/office/drawing/2014/main" id="{E335D473-1812-ADC7-47DD-73FD0A438EC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24073" y="1415387"/>
            <a:ext cx="9396515" cy="3972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90000"/>
              <a:buNone/>
            </a:pPr>
            <a:r>
              <a:rPr lang="en-US" sz="1800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Employees have to meet an earnings requirement to be eligible for Maine PFML benefits. </a:t>
            </a: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90000"/>
              <a:buNone/>
            </a:pPr>
            <a:r>
              <a:rPr lang="en-US" sz="1800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An employee must have earned a </a:t>
            </a:r>
            <a:r>
              <a:rPr lang="en-US" sz="1800" i="1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certain amount </a:t>
            </a:r>
            <a:r>
              <a:rPr lang="en-US" sz="1800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in Maine in a </a:t>
            </a:r>
            <a:r>
              <a:rPr lang="en-US" sz="1800" i="1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certain time period</a:t>
            </a:r>
            <a:r>
              <a:rPr lang="en-US" sz="1800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. </a:t>
            </a:r>
          </a:p>
          <a:p>
            <a:pPr indent="-457200">
              <a:buSzPct val="900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The </a:t>
            </a:r>
            <a:r>
              <a:rPr lang="en-US" sz="1800" b="1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amount</a:t>
            </a:r>
            <a:r>
              <a:rPr lang="en-US" sz="1800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 is 6 times the State Average Weekly Wage (SAWW), which is a number that can change every year. For 2025 it is $1,198. (ex. $ 1,198 x 6=$7,188). </a:t>
            </a:r>
          </a:p>
          <a:p>
            <a:pPr indent="-457200">
              <a:buSzPct val="900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The </a:t>
            </a:r>
            <a:r>
              <a:rPr lang="en-US" sz="1800" b="1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time period </a:t>
            </a:r>
            <a:r>
              <a:rPr lang="en-US" sz="1800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is the Base Period, or “the first four of the last five completed calendar quarters” before the leave start date.</a:t>
            </a: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90000"/>
              <a:buNone/>
            </a:pPr>
            <a:endParaRPr lang="en-US" sz="1800" dirty="0">
              <a:solidFill>
                <a:schemeClr val="dk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90000"/>
              <a:buNone/>
            </a:pPr>
            <a:r>
              <a:rPr lang="en-US" sz="1800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Aflac will use quarterly wage data to determine eligibility at the start of each application.</a:t>
            </a: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90000"/>
              <a:buNone/>
            </a:pPr>
            <a:endParaRPr lang="en-US" sz="1800" dirty="0">
              <a:solidFill>
                <a:schemeClr val="dk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90000"/>
              <a:buNone/>
            </a:pPr>
            <a:r>
              <a:rPr lang="en-US" sz="1800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Note that Maine PFML is a portable benefit: wage data is reviewed across all Maine employers, but just the employee’s current employer(s).</a:t>
            </a: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90000"/>
              <a:buNone/>
            </a:pPr>
            <a:endParaRPr lang="en-US" sz="1800" dirty="0">
              <a:solidFill>
                <a:schemeClr val="dk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90000"/>
              <a:buNone/>
            </a:pPr>
            <a:endParaRPr sz="2000" dirty="0">
              <a:latin typeface="+mn-lt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90000"/>
              <a:buNone/>
            </a:pPr>
            <a:endParaRPr sz="1800" dirty="0">
              <a:solidFill>
                <a:schemeClr val="dk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228600" lvl="0" indent="-15001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90000"/>
              <a:buNone/>
            </a:pPr>
            <a:endParaRPr sz="1800" dirty="0">
              <a:latin typeface="+mn-lt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62BA0AC8-679E-A234-8AB5-B2B8EA4F56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2266" y="1897394"/>
            <a:ext cx="2105025" cy="256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682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>
          <a:extLst>
            <a:ext uri="{FF2B5EF4-FFF2-40B4-BE49-F238E27FC236}">
              <a16:creationId xmlns:a16="http://schemas.microsoft.com/office/drawing/2014/main" id="{CF794115-706B-EAA7-B047-34F2EA659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7">
            <a:extLst>
              <a:ext uri="{FF2B5EF4-FFF2-40B4-BE49-F238E27FC236}">
                <a16:creationId xmlns:a16="http://schemas.microsoft.com/office/drawing/2014/main" id="{6FF6586A-2E71-9FCD-0008-6A1BDF07A2A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57447" y="651206"/>
            <a:ext cx="10515600" cy="1024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503A"/>
              </a:buClr>
              <a:buSzPts val="3600"/>
              <a:buFont typeface="Libre Franklin Medium"/>
              <a:buNone/>
            </a:pPr>
            <a:r>
              <a:rPr lang="en-US" sz="2800" dirty="0"/>
              <a:t>Aflac’s second step: does the employee’s documentation support their requested leave?</a:t>
            </a:r>
            <a:endParaRPr sz="2800" dirty="0"/>
          </a:p>
        </p:txBody>
      </p:sp>
      <p:sp>
        <p:nvSpPr>
          <p:cNvPr id="92" name="Google Shape;92;p7">
            <a:extLst>
              <a:ext uri="{FF2B5EF4-FFF2-40B4-BE49-F238E27FC236}">
                <a16:creationId xmlns:a16="http://schemas.microsoft.com/office/drawing/2014/main" id="{AAF448E3-04B2-0E08-87D3-E8E19760C83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56272" y="1623275"/>
            <a:ext cx="10515600" cy="929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68579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20"/>
              <a:buNone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The information required will depend on the reason the employee is taking leave.</a:t>
            </a:r>
            <a:endParaRPr sz="2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Google Shape;92;p7">
            <a:extLst>
              <a:ext uri="{FF2B5EF4-FFF2-40B4-BE49-F238E27FC236}">
                <a16:creationId xmlns:a16="http://schemas.microsoft.com/office/drawing/2014/main" id="{FF7B4F4D-C192-08BC-7C93-48D41A7CB76D}"/>
              </a:ext>
            </a:extLst>
          </p:cNvPr>
          <p:cNvSpPr txBox="1">
            <a:spLocks/>
          </p:cNvSpPr>
          <p:nvPr/>
        </p:nvSpPr>
        <p:spPr>
          <a:xfrm>
            <a:off x="3193110" y="2500333"/>
            <a:ext cx="8506933" cy="2898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147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503A"/>
              </a:buClr>
              <a:buSzPts val="1620"/>
              <a:buFont typeface="NTR"/>
              <a:buChar char="►"/>
              <a:defRPr sz="28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marR="0" lvl="1" indent="-331469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503A"/>
              </a:buClr>
              <a:buSzPts val="1620"/>
              <a:buFont typeface="NTR"/>
              <a:buChar char="►"/>
              <a:defRPr sz="24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1371600" marR="0" lvl="2" indent="-331469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503A"/>
              </a:buClr>
              <a:buSzPts val="1620"/>
              <a:buFont typeface="NTR"/>
              <a:buChar char="►"/>
              <a:defRPr sz="2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1828800" marR="0" lvl="3" indent="-331469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503A"/>
              </a:buClr>
              <a:buSzPts val="1620"/>
              <a:buFont typeface="NTR"/>
              <a:buChar char="►"/>
              <a:defRPr sz="18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2286000" marR="0" lvl="4" indent="-33147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503A"/>
              </a:buClr>
              <a:buSzPts val="1620"/>
              <a:buFont typeface="NTR"/>
              <a:buChar char="►"/>
              <a:defRPr sz="18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2200"/>
              </a:spcBef>
              <a:buFont typeface="NTR"/>
              <a:buNone/>
            </a:pPr>
            <a:r>
              <a:rPr lang="en-US" sz="1600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Proof of birth of a child, proof of adoption or foster care placement</a:t>
            </a:r>
          </a:p>
          <a:p>
            <a:pPr marL="0" indent="0">
              <a:lnSpc>
                <a:spcPct val="100000"/>
              </a:lnSpc>
              <a:spcBef>
                <a:spcPts val="2200"/>
              </a:spcBef>
              <a:buFont typeface="NTR"/>
              <a:buNone/>
            </a:pPr>
            <a:r>
              <a:rPr lang="en-US" sz="1600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Certification form completed by a family member’s healthcare provider that shows they have a serious health condition and need care</a:t>
            </a:r>
          </a:p>
          <a:p>
            <a:pPr marL="0" indent="0">
              <a:lnSpc>
                <a:spcPct val="100000"/>
              </a:lnSpc>
              <a:spcBef>
                <a:spcPts val="2200"/>
              </a:spcBef>
              <a:buFont typeface="NTR"/>
              <a:buNone/>
            </a:pPr>
            <a:r>
              <a:rPr lang="en-US" sz="1600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Proof of the employee’s family member’s call to active duty</a:t>
            </a:r>
          </a:p>
          <a:p>
            <a:pPr marL="0" indent="0">
              <a:lnSpc>
                <a:spcPct val="100000"/>
              </a:lnSpc>
              <a:buFont typeface="NTR"/>
              <a:buNone/>
            </a:pPr>
            <a:r>
              <a:rPr lang="en-US" sz="1600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Certification form completed by the worker’s healthcare provider that shows they have a serious health condition preventing them from working</a:t>
            </a:r>
          </a:p>
          <a:p>
            <a:pPr marL="0" indent="0">
              <a:lnSpc>
                <a:spcPct val="100000"/>
              </a:lnSpc>
              <a:buFont typeface="NTR"/>
              <a:buNone/>
            </a:pPr>
            <a:r>
              <a:rPr lang="en-US" sz="1600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Attestation that the employee is experiencing an unsafe situation</a:t>
            </a:r>
            <a:endParaRPr lang="en-US" sz="16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82A3DB-6F88-F437-CA6B-1330D8E64D9A}"/>
              </a:ext>
            </a:extLst>
          </p:cNvPr>
          <p:cNvSpPr txBox="1"/>
          <p:nvPr/>
        </p:nvSpPr>
        <p:spPr>
          <a:xfrm>
            <a:off x="864816" y="2802412"/>
            <a:ext cx="232829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Bonding</a:t>
            </a:r>
          </a:p>
          <a:p>
            <a:endParaRPr lang="en-US" sz="1600" b="1" dirty="0"/>
          </a:p>
          <a:p>
            <a:r>
              <a:rPr lang="en-US" sz="1600" b="1" dirty="0"/>
              <a:t>Caring for a Family Member</a:t>
            </a:r>
          </a:p>
          <a:p>
            <a:endParaRPr lang="en-US" sz="1600" b="1" dirty="0"/>
          </a:p>
          <a:p>
            <a:r>
              <a:rPr lang="en-US" sz="1600" b="1" dirty="0"/>
              <a:t>Military Family Leave</a:t>
            </a:r>
          </a:p>
          <a:p>
            <a:endParaRPr lang="en-US" sz="1600" b="1" dirty="0"/>
          </a:p>
          <a:p>
            <a:r>
              <a:rPr lang="en-US" sz="1600" b="1" dirty="0"/>
              <a:t>Medical Leave</a:t>
            </a:r>
          </a:p>
          <a:p>
            <a:endParaRPr lang="en-US" sz="1600" b="1" dirty="0"/>
          </a:p>
          <a:p>
            <a:r>
              <a:rPr lang="en-US" sz="1600" b="1" dirty="0"/>
              <a:t>Safe Leave</a:t>
            </a:r>
          </a:p>
          <a:p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4032941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F05CA6A9-A4B4-6950-2646-A99EB66084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">
            <a:extLst>
              <a:ext uri="{FF2B5EF4-FFF2-40B4-BE49-F238E27FC236}">
                <a16:creationId xmlns:a16="http://schemas.microsoft.com/office/drawing/2014/main" id="{44B2A23E-6714-26D2-9883-633C7A3BE96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1552" y="1074176"/>
            <a:ext cx="10515600" cy="1024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503A"/>
              </a:buClr>
              <a:buSzPts val="3600"/>
              <a:buFont typeface="Libre Franklin Medium"/>
              <a:buNone/>
            </a:pPr>
            <a:r>
              <a:rPr lang="en-US" dirty="0">
                <a:latin typeface="Libre Franklin Medium"/>
                <a:ea typeface="Libre Franklin Medium"/>
                <a:cs typeface="Libre Franklin Medium"/>
                <a:sym typeface="Libre Franklin Medium"/>
              </a:rPr>
              <a:t>Aflac’s third step: benefit calculation</a:t>
            </a:r>
            <a:endParaRPr dirty="0"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98" name="Google Shape;98;p8">
            <a:extLst>
              <a:ext uri="{FF2B5EF4-FFF2-40B4-BE49-F238E27FC236}">
                <a16:creationId xmlns:a16="http://schemas.microsoft.com/office/drawing/2014/main" id="{E9931ED6-BA44-8399-E4E7-42142D244DC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2090" y="2364827"/>
            <a:ext cx="8218626" cy="3546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20"/>
              <a:buNone/>
            </a:pPr>
            <a:r>
              <a:rPr lang="en-US" sz="1800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Maine PFML benefits are </a:t>
            </a:r>
            <a:r>
              <a:rPr lang="en-US" sz="1800" i="1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partial 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wage replacement. 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20"/>
              <a:buNone/>
            </a:pPr>
            <a:endParaRPr lang="en-US" sz="1800" dirty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20"/>
              <a:buNone/>
            </a:pPr>
            <a:r>
              <a:rPr lang="en-US" sz="1800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The quarterly wage data used to determine eligibility is also used to determine an employee’s Average Weekly Wage.  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20"/>
              <a:buNone/>
            </a:pPr>
            <a:endParaRPr lang="en-US" sz="1800" dirty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20"/>
              <a:buNone/>
            </a:pPr>
            <a:r>
              <a:rPr lang="en-US" sz="1800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That dollar amount is run through a tiered calculation to arrive at a Weekly Benefit Amount. 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20"/>
              <a:buNone/>
            </a:pPr>
            <a:endParaRPr lang="en-US" sz="1800" dirty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20"/>
              <a:buNone/>
            </a:pPr>
            <a:r>
              <a:rPr lang="en-US" sz="1800" dirty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The Weekly Benefit Amount is capped at a maximum equal to the State Average Weekly Wage, which changes each year. 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20"/>
              <a:buNone/>
            </a:pPr>
            <a:endParaRPr lang="en-US" sz="1800" dirty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285750" lvl="0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20"/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20"/>
              <a:buNone/>
            </a:pPr>
            <a:endParaRPr lang="en-US" sz="1800" dirty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20"/>
              <a:buNone/>
            </a:pPr>
            <a:endParaRPr lang="en-US" sz="1800" dirty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20"/>
              <a:buNone/>
            </a:pPr>
            <a:endParaRPr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68579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20"/>
              <a:buNone/>
            </a:pPr>
            <a:endParaRPr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23511E5-6CD2-2C35-5811-BA7C570B8A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29740" y="2364827"/>
            <a:ext cx="2162259" cy="2249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217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E PFML">
      <a:dk1>
        <a:srgbClr val="26503A"/>
      </a:dk1>
      <a:lt1>
        <a:srgbClr val="FFFFFF"/>
      </a:lt1>
      <a:dk2>
        <a:srgbClr val="707171"/>
      </a:dk2>
      <a:lt2>
        <a:srgbClr val="B5CB5C"/>
      </a:lt2>
      <a:accent1>
        <a:srgbClr val="26503A"/>
      </a:accent1>
      <a:accent2>
        <a:srgbClr val="B5CB5C"/>
      </a:accent2>
      <a:accent3>
        <a:srgbClr val="A5A5A5"/>
      </a:accent3>
      <a:accent4>
        <a:srgbClr val="707171"/>
      </a:accent4>
      <a:accent5>
        <a:srgbClr val="FFFFFF"/>
      </a:accent5>
      <a:accent6>
        <a:srgbClr val="26503A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7d9bffe-f857-4017-bb25-ce667d79055c">
      <Terms xmlns="http://schemas.microsoft.com/office/infopath/2007/PartnerControls"/>
    </lcf76f155ced4ddcb4097134ff3c332f>
    <TaxCatchAll xmlns="68d0cad8-2215-482c-a288-a46935006c6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6EE27DB4324AE4B8375CF1CC18F9939" ma:contentTypeVersion="14" ma:contentTypeDescription="Create a new document." ma:contentTypeScope="" ma:versionID="759ab30ae5e6d7ce2593ab797262225b">
  <xsd:schema xmlns:xsd="http://www.w3.org/2001/XMLSchema" xmlns:xs="http://www.w3.org/2001/XMLSchema" xmlns:p="http://schemas.microsoft.com/office/2006/metadata/properties" xmlns:ns2="c7d9bffe-f857-4017-bb25-ce667d79055c" xmlns:ns3="68d0cad8-2215-482c-a288-a46935006c6c" targetNamespace="http://schemas.microsoft.com/office/2006/metadata/properties" ma:root="true" ma:fieldsID="8bb17857208dd9ee82922c4eda26228e" ns2:_="" ns3:_="">
    <xsd:import namespace="c7d9bffe-f857-4017-bb25-ce667d79055c"/>
    <xsd:import namespace="68d0cad8-2215-482c-a288-a46935006c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9bffe-f857-4017-bb25-ce667d7905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d0cad8-2215-482c-a288-a46935006c6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df57e2c7-d506-4c56-927a-2d140e4e826a}" ma:internalName="TaxCatchAll" ma:showField="CatchAllData" ma:web="68d0cad8-2215-482c-a288-a46935006c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443C009-0384-4AF5-A51F-215344919C62}">
  <ds:schemaRefs>
    <ds:schemaRef ds:uri="http://schemas.openxmlformats.org/package/2006/metadata/core-properties"/>
    <ds:schemaRef ds:uri="http://purl.org/dc/terms/"/>
    <ds:schemaRef ds:uri="68d0cad8-2215-482c-a288-a46935006c6c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dcmitype/"/>
    <ds:schemaRef ds:uri="http://purl.org/dc/elements/1.1/"/>
    <ds:schemaRef ds:uri="http://schemas.microsoft.com/office/infopath/2007/PartnerControls"/>
    <ds:schemaRef ds:uri="c7d9bffe-f857-4017-bb25-ce667d79055c"/>
  </ds:schemaRefs>
</ds:datastoreItem>
</file>

<file path=customXml/itemProps2.xml><?xml version="1.0" encoding="utf-8"?>
<ds:datastoreItem xmlns:ds="http://schemas.openxmlformats.org/officeDocument/2006/customXml" ds:itemID="{2391D9C0-89A3-4423-B243-22EAF25C4C6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61FECA-2D90-4108-AB16-92CDBF81FE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9bffe-f857-4017-bb25-ce667d79055c"/>
    <ds:schemaRef ds:uri="68d0cad8-2215-482c-a288-a46935006c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2550</TotalTime>
  <Words>1242</Words>
  <Application>Microsoft Office PowerPoint</Application>
  <PresentationFormat>Widescreen</PresentationFormat>
  <Paragraphs>177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Libre Franklin Medium</vt:lpstr>
      <vt:lpstr>Arial</vt:lpstr>
      <vt:lpstr>Libre Franklin</vt:lpstr>
      <vt:lpstr>Times New Roman</vt:lpstr>
      <vt:lpstr>NTR</vt:lpstr>
      <vt:lpstr>Calibri</vt:lpstr>
      <vt:lpstr>Office Theme</vt:lpstr>
      <vt:lpstr>Maine Paid Family and  Medical Leave (PFML)</vt:lpstr>
      <vt:lpstr>Topics</vt:lpstr>
      <vt:lpstr>Who will be able to take Maine PFML starting in May 2026? </vt:lpstr>
      <vt:lpstr>How much time can an employee be approved for? </vt:lpstr>
      <vt:lpstr>What reasons can employees take PFML for? </vt:lpstr>
      <vt:lpstr>How will employees request Maine PFML? </vt:lpstr>
      <vt:lpstr>Aflac’s first step: is the employee eligible?</vt:lpstr>
      <vt:lpstr>Aflac’s second step: does the employee’s documentation support their requested leave?</vt:lpstr>
      <vt:lpstr>Aflac’s third step: benefit calculation</vt:lpstr>
      <vt:lpstr>Benefit Amount Examples</vt:lpstr>
      <vt:lpstr>Interacting with Aflac: Employees </vt:lpstr>
      <vt:lpstr>Interacting with Aflac: Employers</vt:lpstr>
      <vt:lpstr>Questions?   Don’t forget to visit maine.gov/paidleave for resources, FAQs, and other general updates.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Mary Glumb</dc:creator>
  <cp:lastModifiedBy>Parson, Reginald</cp:lastModifiedBy>
  <cp:revision>20</cp:revision>
  <dcterms:created xsi:type="dcterms:W3CDTF">2023-03-28T16:32:47Z</dcterms:created>
  <dcterms:modified xsi:type="dcterms:W3CDTF">2026-04-20T20:24:45Z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0x01010046EE27DB4324AE4B8375CF1CC18F9939</vt:lpwstr>
  </property>
  <property fmtid="{D5CDD505-2E9C-101B-9397-08002B2CF9AE}" pid="3" name="MediaServiceImageTags">
    <vt:lpwstr/>
  </property>
</Properties>
</file>