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3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91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5" r:id="rId26"/>
    <p:sldId id="287" r:id="rId27"/>
    <p:sldId id="288" r:id="rId28"/>
    <p:sldId id="289" r:id="rId29"/>
    <p:sldId id="290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0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C339690-87C1-45E2-AF03-6F8E6F612F38}" type="doc">
      <dgm:prSet loTypeId="urn:microsoft.com/office/officeart/2005/8/layout/orgChart1" loCatId="hierarchy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4DC5677D-D5BC-4E60-A334-9645707BFCC8}">
      <dgm:prSet/>
      <dgm:spPr/>
      <dgm:t>
        <a:bodyPr/>
        <a:lstStyle/>
        <a:p>
          <a:r>
            <a:rPr lang="en-US" dirty="0"/>
            <a:t>On one side is </a:t>
          </a:r>
          <a:r>
            <a:rPr lang="en-US" b="1" dirty="0"/>
            <a:t>empathy</a:t>
          </a:r>
          <a:r>
            <a:rPr lang="en-US" dirty="0"/>
            <a:t> — the human part of their role that wants to support, protect, and nurture people through difficult situations. </a:t>
          </a:r>
        </a:p>
      </dgm:t>
    </dgm:pt>
    <dgm:pt modelId="{B41B3558-DC3D-412A-B931-F505FEE1AB85}" type="parTrans" cxnId="{BD534584-D18F-4A29-AAD0-552D35985A6F}">
      <dgm:prSet/>
      <dgm:spPr/>
      <dgm:t>
        <a:bodyPr/>
        <a:lstStyle/>
        <a:p>
          <a:endParaRPr lang="en-US"/>
        </a:p>
      </dgm:t>
    </dgm:pt>
    <dgm:pt modelId="{328EFD9A-7559-4A3B-A353-85744ADAC018}" type="sibTrans" cxnId="{BD534584-D18F-4A29-AAD0-552D35985A6F}">
      <dgm:prSet/>
      <dgm:spPr/>
      <dgm:t>
        <a:bodyPr/>
        <a:lstStyle/>
        <a:p>
          <a:endParaRPr lang="en-US"/>
        </a:p>
      </dgm:t>
    </dgm:pt>
    <dgm:pt modelId="{6F28CF97-4111-4142-86A1-262BF5D33156}">
      <dgm:prSet/>
      <dgm:spPr/>
      <dgm:t>
        <a:bodyPr/>
        <a:lstStyle/>
        <a:p>
          <a:r>
            <a:rPr lang="en-US" dirty="0"/>
            <a:t>On the other side is </a:t>
          </a:r>
          <a:r>
            <a:rPr lang="en-US" b="1" dirty="0"/>
            <a:t>compliance</a:t>
          </a:r>
          <a:r>
            <a:rPr lang="en-US" dirty="0"/>
            <a:t> — the policies, legal frameworks, and organizational responsibilities that require consistency, documentation, and tough decisions.</a:t>
          </a:r>
        </a:p>
      </dgm:t>
    </dgm:pt>
    <dgm:pt modelId="{6BA6EE68-22F1-4BA4-9243-8A0919725847}" type="parTrans" cxnId="{36F7A157-5D3D-4698-B7DE-B63172EFB9DF}">
      <dgm:prSet/>
      <dgm:spPr/>
      <dgm:t>
        <a:bodyPr/>
        <a:lstStyle/>
        <a:p>
          <a:endParaRPr lang="en-US"/>
        </a:p>
      </dgm:t>
    </dgm:pt>
    <dgm:pt modelId="{A1DE6AFE-54B1-4AFA-AFD2-507699459071}" type="sibTrans" cxnId="{36F7A157-5D3D-4698-B7DE-B63172EFB9DF}">
      <dgm:prSet/>
      <dgm:spPr/>
      <dgm:t>
        <a:bodyPr/>
        <a:lstStyle/>
        <a:p>
          <a:endParaRPr lang="en-US"/>
        </a:p>
      </dgm:t>
    </dgm:pt>
    <dgm:pt modelId="{489FDC33-20CB-4108-939A-3B943200DB8F}" type="pres">
      <dgm:prSet presAssocID="{4C339690-87C1-45E2-AF03-6F8E6F612F3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8AFDFCD-5B24-498C-A5CE-BB132E39FBF0}" type="pres">
      <dgm:prSet presAssocID="{4DC5677D-D5BC-4E60-A334-9645707BFCC8}" presName="hierRoot1" presStyleCnt="0">
        <dgm:presLayoutVars>
          <dgm:hierBranch val="init"/>
        </dgm:presLayoutVars>
      </dgm:prSet>
      <dgm:spPr/>
    </dgm:pt>
    <dgm:pt modelId="{9BDE6EB3-6ABE-4400-9A9A-EBF520C0C8C6}" type="pres">
      <dgm:prSet presAssocID="{4DC5677D-D5BC-4E60-A334-9645707BFCC8}" presName="rootComposite1" presStyleCnt="0"/>
      <dgm:spPr/>
    </dgm:pt>
    <dgm:pt modelId="{1B61F556-0E24-4F68-BB74-E374AF8194B5}" type="pres">
      <dgm:prSet presAssocID="{4DC5677D-D5BC-4E60-A334-9645707BFCC8}" presName="rootText1" presStyleLbl="node0" presStyleIdx="0" presStyleCnt="2" custScaleX="129365" custScaleY="140595">
        <dgm:presLayoutVars>
          <dgm:chPref val="3"/>
        </dgm:presLayoutVars>
      </dgm:prSet>
      <dgm:spPr/>
    </dgm:pt>
    <dgm:pt modelId="{81F8282B-014F-4BF4-925F-E1EF1546F9C1}" type="pres">
      <dgm:prSet presAssocID="{4DC5677D-D5BC-4E60-A334-9645707BFCC8}" presName="rootConnector1" presStyleLbl="node1" presStyleIdx="0" presStyleCnt="0"/>
      <dgm:spPr/>
    </dgm:pt>
    <dgm:pt modelId="{F1F99CEA-1576-408F-A3EA-CB497727F83C}" type="pres">
      <dgm:prSet presAssocID="{4DC5677D-D5BC-4E60-A334-9645707BFCC8}" presName="hierChild2" presStyleCnt="0"/>
      <dgm:spPr/>
    </dgm:pt>
    <dgm:pt modelId="{9653C728-F8FF-43CB-8DC9-B8E154421CD6}" type="pres">
      <dgm:prSet presAssocID="{4DC5677D-D5BC-4E60-A334-9645707BFCC8}" presName="hierChild3" presStyleCnt="0"/>
      <dgm:spPr/>
    </dgm:pt>
    <dgm:pt modelId="{25EA957F-BDC0-4E5C-94C7-4EE7D03AF66C}" type="pres">
      <dgm:prSet presAssocID="{6F28CF97-4111-4142-86A1-262BF5D33156}" presName="hierRoot1" presStyleCnt="0">
        <dgm:presLayoutVars>
          <dgm:hierBranch val="init"/>
        </dgm:presLayoutVars>
      </dgm:prSet>
      <dgm:spPr/>
    </dgm:pt>
    <dgm:pt modelId="{6B3623D5-DB3E-473B-B954-F2005A04FC93}" type="pres">
      <dgm:prSet presAssocID="{6F28CF97-4111-4142-86A1-262BF5D33156}" presName="rootComposite1" presStyleCnt="0"/>
      <dgm:spPr/>
    </dgm:pt>
    <dgm:pt modelId="{CAD3B822-5968-4D42-B8EF-047C6ACCD0D4}" type="pres">
      <dgm:prSet presAssocID="{6F28CF97-4111-4142-86A1-262BF5D33156}" presName="rootText1" presStyleLbl="node0" presStyleIdx="1" presStyleCnt="2" custScaleX="123984" custScaleY="143907">
        <dgm:presLayoutVars>
          <dgm:chPref val="3"/>
        </dgm:presLayoutVars>
      </dgm:prSet>
      <dgm:spPr/>
    </dgm:pt>
    <dgm:pt modelId="{66DFB062-7630-4EFE-979D-5E06B14F0947}" type="pres">
      <dgm:prSet presAssocID="{6F28CF97-4111-4142-86A1-262BF5D33156}" presName="rootConnector1" presStyleLbl="node1" presStyleIdx="0" presStyleCnt="0"/>
      <dgm:spPr/>
    </dgm:pt>
    <dgm:pt modelId="{44E295B2-D71C-4F36-A2B1-612C04F5BC72}" type="pres">
      <dgm:prSet presAssocID="{6F28CF97-4111-4142-86A1-262BF5D33156}" presName="hierChild2" presStyleCnt="0"/>
      <dgm:spPr/>
    </dgm:pt>
    <dgm:pt modelId="{4CFEDEA3-A752-43A7-9E62-3C3173811F31}" type="pres">
      <dgm:prSet presAssocID="{6F28CF97-4111-4142-86A1-262BF5D33156}" presName="hierChild3" presStyleCnt="0"/>
      <dgm:spPr/>
    </dgm:pt>
  </dgm:ptLst>
  <dgm:cxnLst>
    <dgm:cxn modelId="{45E74C26-04BE-4E3F-B009-4F1526C22B62}" type="presOf" srcId="{6F28CF97-4111-4142-86A1-262BF5D33156}" destId="{CAD3B822-5968-4D42-B8EF-047C6ACCD0D4}" srcOrd="0" destOrd="0" presId="urn:microsoft.com/office/officeart/2005/8/layout/orgChart1"/>
    <dgm:cxn modelId="{C1ABD371-BE1B-458A-8B45-1229244FAEF8}" type="presOf" srcId="{4C339690-87C1-45E2-AF03-6F8E6F612F38}" destId="{489FDC33-20CB-4108-939A-3B943200DB8F}" srcOrd="0" destOrd="0" presId="urn:microsoft.com/office/officeart/2005/8/layout/orgChart1"/>
    <dgm:cxn modelId="{36F7A157-5D3D-4698-B7DE-B63172EFB9DF}" srcId="{4C339690-87C1-45E2-AF03-6F8E6F612F38}" destId="{6F28CF97-4111-4142-86A1-262BF5D33156}" srcOrd="1" destOrd="0" parTransId="{6BA6EE68-22F1-4BA4-9243-8A0919725847}" sibTransId="{A1DE6AFE-54B1-4AFA-AFD2-507699459071}"/>
    <dgm:cxn modelId="{BD534584-D18F-4A29-AAD0-552D35985A6F}" srcId="{4C339690-87C1-45E2-AF03-6F8E6F612F38}" destId="{4DC5677D-D5BC-4E60-A334-9645707BFCC8}" srcOrd="0" destOrd="0" parTransId="{B41B3558-DC3D-412A-B931-F505FEE1AB85}" sibTransId="{328EFD9A-7559-4A3B-A353-85744ADAC018}"/>
    <dgm:cxn modelId="{384A37A7-BBA0-4EA4-81A5-DDBEF10EB78C}" type="presOf" srcId="{6F28CF97-4111-4142-86A1-262BF5D33156}" destId="{66DFB062-7630-4EFE-979D-5E06B14F0947}" srcOrd="1" destOrd="0" presId="urn:microsoft.com/office/officeart/2005/8/layout/orgChart1"/>
    <dgm:cxn modelId="{4F6B67C4-BE5B-4A29-A105-32DEA07938D2}" type="presOf" srcId="{4DC5677D-D5BC-4E60-A334-9645707BFCC8}" destId="{1B61F556-0E24-4F68-BB74-E374AF8194B5}" srcOrd="0" destOrd="0" presId="urn:microsoft.com/office/officeart/2005/8/layout/orgChart1"/>
    <dgm:cxn modelId="{3398C2E5-9AD4-4B07-AEDE-7A81F3BACBDD}" type="presOf" srcId="{4DC5677D-D5BC-4E60-A334-9645707BFCC8}" destId="{81F8282B-014F-4BF4-925F-E1EF1546F9C1}" srcOrd="1" destOrd="0" presId="urn:microsoft.com/office/officeart/2005/8/layout/orgChart1"/>
    <dgm:cxn modelId="{B50B2E05-17D8-44B3-A9E8-D795FE352B49}" type="presParOf" srcId="{489FDC33-20CB-4108-939A-3B943200DB8F}" destId="{38AFDFCD-5B24-498C-A5CE-BB132E39FBF0}" srcOrd="0" destOrd="0" presId="urn:microsoft.com/office/officeart/2005/8/layout/orgChart1"/>
    <dgm:cxn modelId="{A800D17E-6704-4183-9792-E85D49ADDC6E}" type="presParOf" srcId="{38AFDFCD-5B24-498C-A5CE-BB132E39FBF0}" destId="{9BDE6EB3-6ABE-4400-9A9A-EBF520C0C8C6}" srcOrd="0" destOrd="0" presId="urn:microsoft.com/office/officeart/2005/8/layout/orgChart1"/>
    <dgm:cxn modelId="{BC6CD0CC-77D0-4E0F-ABA4-CF012AA5804E}" type="presParOf" srcId="{9BDE6EB3-6ABE-4400-9A9A-EBF520C0C8C6}" destId="{1B61F556-0E24-4F68-BB74-E374AF8194B5}" srcOrd="0" destOrd="0" presId="urn:microsoft.com/office/officeart/2005/8/layout/orgChart1"/>
    <dgm:cxn modelId="{EE0C2A99-C20B-401F-A3DC-3775F4056AE9}" type="presParOf" srcId="{9BDE6EB3-6ABE-4400-9A9A-EBF520C0C8C6}" destId="{81F8282B-014F-4BF4-925F-E1EF1546F9C1}" srcOrd="1" destOrd="0" presId="urn:microsoft.com/office/officeart/2005/8/layout/orgChart1"/>
    <dgm:cxn modelId="{A454BE97-4DD9-4710-AAA8-DCB343B88461}" type="presParOf" srcId="{38AFDFCD-5B24-498C-A5CE-BB132E39FBF0}" destId="{F1F99CEA-1576-408F-A3EA-CB497727F83C}" srcOrd="1" destOrd="0" presId="urn:microsoft.com/office/officeart/2005/8/layout/orgChart1"/>
    <dgm:cxn modelId="{0B1B0C99-E34E-4C15-9F73-DCD9A17C5500}" type="presParOf" srcId="{38AFDFCD-5B24-498C-A5CE-BB132E39FBF0}" destId="{9653C728-F8FF-43CB-8DC9-B8E154421CD6}" srcOrd="2" destOrd="0" presId="urn:microsoft.com/office/officeart/2005/8/layout/orgChart1"/>
    <dgm:cxn modelId="{0E9DA4D2-AD20-4374-BBF3-D253D8CDA864}" type="presParOf" srcId="{489FDC33-20CB-4108-939A-3B943200DB8F}" destId="{25EA957F-BDC0-4E5C-94C7-4EE7D03AF66C}" srcOrd="1" destOrd="0" presId="urn:microsoft.com/office/officeart/2005/8/layout/orgChart1"/>
    <dgm:cxn modelId="{14CC9D3D-4B03-4822-8CE2-3F14995F2516}" type="presParOf" srcId="{25EA957F-BDC0-4E5C-94C7-4EE7D03AF66C}" destId="{6B3623D5-DB3E-473B-B954-F2005A04FC93}" srcOrd="0" destOrd="0" presId="urn:microsoft.com/office/officeart/2005/8/layout/orgChart1"/>
    <dgm:cxn modelId="{03723C2E-D215-4990-ADF1-4EF7315D859D}" type="presParOf" srcId="{6B3623D5-DB3E-473B-B954-F2005A04FC93}" destId="{CAD3B822-5968-4D42-B8EF-047C6ACCD0D4}" srcOrd="0" destOrd="0" presId="urn:microsoft.com/office/officeart/2005/8/layout/orgChart1"/>
    <dgm:cxn modelId="{613EE0B6-AAF2-449D-94F8-A321342FB982}" type="presParOf" srcId="{6B3623D5-DB3E-473B-B954-F2005A04FC93}" destId="{66DFB062-7630-4EFE-979D-5E06B14F0947}" srcOrd="1" destOrd="0" presId="urn:microsoft.com/office/officeart/2005/8/layout/orgChart1"/>
    <dgm:cxn modelId="{3B9DC89E-CE8E-4EB6-A00C-6F0A0FBB16B5}" type="presParOf" srcId="{25EA957F-BDC0-4E5C-94C7-4EE7D03AF66C}" destId="{44E295B2-D71C-4F36-A2B1-612C04F5BC72}" srcOrd="1" destOrd="0" presId="urn:microsoft.com/office/officeart/2005/8/layout/orgChart1"/>
    <dgm:cxn modelId="{4217EFE6-E8A0-4462-A61B-B38081370F39}" type="presParOf" srcId="{25EA957F-BDC0-4E5C-94C7-4EE7D03AF66C}" destId="{4CFEDEA3-A752-43A7-9E62-3C3173811F3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7C3658E-9F61-4931-8130-41503414DBE2}" type="doc">
      <dgm:prSet loTypeId="urn:microsoft.com/office/officeart/2005/8/layout/hList1" loCatId="list" qsTypeId="urn:microsoft.com/office/officeart/2005/8/quickstyle/simple2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550287D9-D829-48CC-80F4-8CA6C775F2A2}">
      <dgm:prSet/>
      <dgm:spPr/>
      <dgm:t>
        <a:bodyPr/>
        <a:lstStyle/>
        <a:p>
          <a:r>
            <a:rPr lang="en-US" b="1" dirty="0"/>
            <a:t>Sympathy: Acknowledging someone’s hardship from a distance, often paired with pity. </a:t>
          </a:r>
          <a:endParaRPr lang="en-US" dirty="0"/>
        </a:p>
      </dgm:t>
    </dgm:pt>
    <dgm:pt modelId="{743A7BEA-80AD-438B-B213-76DE10412968}" type="parTrans" cxnId="{557CDB9A-E7E7-4808-99BC-3B9993D28D3F}">
      <dgm:prSet/>
      <dgm:spPr/>
      <dgm:t>
        <a:bodyPr/>
        <a:lstStyle/>
        <a:p>
          <a:endParaRPr lang="en-US"/>
        </a:p>
      </dgm:t>
    </dgm:pt>
    <dgm:pt modelId="{C28A4742-AEA7-4F76-8561-669097B13B1C}" type="sibTrans" cxnId="{557CDB9A-E7E7-4808-99BC-3B9993D28D3F}">
      <dgm:prSet/>
      <dgm:spPr/>
      <dgm:t>
        <a:bodyPr/>
        <a:lstStyle/>
        <a:p>
          <a:endParaRPr lang="en-US"/>
        </a:p>
      </dgm:t>
    </dgm:pt>
    <dgm:pt modelId="{BC46DDBC-81A9-4DD7-9EF6-6CAA9AE71577}">
      <dgm:prSet/>
      <dgm:spPr/>
      <dgm:t>
        <a:bodyPr/>
        <a:lstStyle/>
        <a:p>
          <a:r>
            <a:rPr lang="en-US" b="1" dirty="0"/>
            <a:t>Example: </a:t>
          </a:r>
          <a:r>
            <a:rPr lang="en-US" dirty="0"/>
            <a:t>“I feel bad for you.”</a:t>
          </a:r>
        </a:p>
      </dgm:t>
    </dgm:pt>
    <dgm:pt modelId="{D6E92198-3A37-479F-A3EE-6CEEC8F7233F}" type="parTrans" cxnId="{76D796FF-AE4F-4C7B-B98B-DC93FD0A3E14}">
      <dgm:prSet/>
      <dgm:spPr/>
      <dgm:t>
        <a:bodyPr/>
        <a:lstStyle/>
        <a:p>
          <a:endParaRPr lang="en-US"/>
        </a:p>
      </dgm:t>
    </dgm:pt>
    <dgm:pt modelId="{CBDBAE28-A7C6-4815-B64C-0332023C5B8B}" type="sibTrans" cxnId="{76D796FF-AE4F-4C7B-B98B-DC93FD0A3E14}">
      <dgm:prSet/>
      <dgm:spPr/>
      <dgm:t>
        <a:bodyPr/>
        <a:lstStyle/>
        <a:p>
          <a:endParaRPr lang="en-US"/>
        </a:p>
      </dgm:t>
    </dgm:pt>
    <dgm:pt modelId="{879E23F8-5EC1-443D-8DC7-430866615B61}">
      <dgm:prSet/>
      <dgm:spPr/>
      <dgm:t>
        <a:bodyPr/>
        <a:lstStyle/>
        <a:p>
          <a:r>
            <a:rPr lang="en-US" b="1" dirty="0"/>
            <a:t>Empathy: Understanding and sharing another’s feelings by putting yourself in their shoes.</a:t>
          </a:r>
          <a:endParaRPr lang="en-US" dirty="0"/>
        </a:p>
      </dgm:t>
    </dgm:pt>
    <dgm:pt modelId="{EEDCA7A7-81AC-433F-88F1-D7A3CEE8F0E9}" type="parTrans" cxnId="{7B8DB2F9-3921-434C-A766-AC7AA01C1E46}">
      <dgm:prSet/>
      <dgm:spPr/>
      <dgm:t>
        <a:bodyPr/>
        <a:lstStyle/>
        <a:p>
          <a:endParaRPr lang="en-US"/>
        </a:p>
      </dgm:t>
    </dgm:pt>
    <dgm:pt modelId="{27103EFE-9CF7-4D3D-A237-A52C07566B55}" type="sibTrans" cxnId="{7B8DB2F9-3921-434C-A766-AC7AA01C1E46}">
      <dgm:prSet/>
      <dgm:spPr/>
      <dgm:t>
        <a:bodyPr/>
        <a:lstStyle/>
        <a:p>
          <a:endParaRPr lang="en-US"/>
        </a:p>
      </dgm:t>
    </dgm:pt>
    <dgm:pt modelId="{5CFA2518-23F4-4547-8347-97C287E6DCD8}">
      <dgm:prSet/>
      <dgm:spPr/>
      <dgm:t>
        <a:bodyPr/>
        <a:lstStyle/>
        <a:p>
          <a:r>
            <a:rPr lang="en-US" b="1" dirty="0"/>
            <a:t>Example:</a:t>
          </a:r>
          <a:r>
            <a:rPr lang="en-US" dirty="0"/>
            <a:t> “I can imagine how overwhelming that must feel.”</a:t>
          </a:r>
        </a:p>
      </dgm:t>
    </dgm:pt>
    <dgm:pt modelId="{4E0144A9-B1B9-48E0-98F1-AB8B94DC8AB9}" type="parTrans" cxnId="{DC82904E-8482-4A57-A648-248082F8196C}">
      <dgm:prSet/>
      <dgm:spPr/>
      <dgm:t>
        <a:bodyPr/>
        <a:lstStyle/>
        <a:p>
          <a:endParaRPr lang="en-US"/>
        </a:p>
      </dgm:t>
    </dgm:pt>
    <dgm:pt modelId="{1BC6F212-DEB2-490A-820E-4C9BFDE0B112}" type="sibTrans" cxnId="{DC82904E-8482-4A57-A648-248082F8196C}">
      <dgm:prSet/>
      <dgm:spPr/>
    </dgm:pt>
    <dgm:pt modelId="{48ACDA9B-ACEB-4775-B113-08CA991B99EA}" type="pres">
      <dgm:prSet presAssocID="{97C3658E-9F61-4931-8130-41503414DBE2}" presName="Name0" presStyleCnt="0">
        <dgm:presLayoutVars>
          <dgm:dir/>
          <dgm:animLvl val="lvl"/>
          <dgm:resizeHandles val="exact"/>
        </dgm:presLayoutVars>
      </dgm:prSet>
      <dgm:spPr/>
    </dgm:pt>
    <dgm:pt modelId="{0D0E5B37-9AA2-49CD-8590-952FDA0F3F13}" type="pres">
      <dgm:prSet presAssocID="{550287D9-D829-48CC-80F4-8CA6C775F2A2}" presName="composite" presStyleCnt="0"/>
      <dgm:spPr/>
    </dgm:pt>
    <dgm:pt modelId="{6B0F1A96-286C-4AFD-8980-0907E77CFD79}" type="pres">
      <dgm:prSet presAssocID="{550287D9-D829-48CC-80F4-8CA6C775F2A2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0552996C-D022-4D89-A68A-128AB3AB6F31}" type="pres">
      <dgm:prSet presAssocID="{550287D9-D829-48CC-80F4-8CA6C775F2A2}" presName="desTx" presStyleLbl="alignAccFollowNode1" presStyleIdx="0" presStyleCnt="2">
        <dgm:presLayoutVars>
          <dgm:bulletEnabled val="1"/>
        </dgm:presLayoutVars>
      </dgm:prSet>
      <dgm:spPr/>
    </dgm:pt>
    <dgm:pt modelId="{E61AB9E9-89CF-4C17-9E3E-2E8B95B6B6B7}" type="pres">
      <dgm:prSet presAssocID="{C28A4742-AEA7-4F76-8561-669097B13B1C}" presName="space" presStyleCnt="0"/>
      <dgm:spPr/>
    </dgm:pt>
    <dgm:pt modelId="{A58451D5-312F-46AB-A614-0B5F789CE2EC}" type="pres">
      <dgm:prSet presAssocID="{879E23F8-5EC1-443D-8DC7-430866615B61}" presName="composite" presStyleCnt="0"/>
      <dgm:spPr/>
    </dgm:pt>
    <dgm:pt modelId="{2A72BAF1-F7E9-496A-92E0-FD7A71653A07}" type="pres">
      <dgm:prSet presAssocID="{879E23F8-5EC1-443D-8DC7-430866615B61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3AF6A11C-D8D8-4804-8166-D29FC55E3A8E}" type="pres">
      <dgm:prSet presAssocID="{879E23F8-5EC1-443D-8DC7-430866615B61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38F64F0B-1D5C-45D5-AB73-9ADCD7C14486}" type="presOf" srcId="{97C3658E-9F61-4931-8130-41503414DBE2}" destId="{48ACDA9B-ACEB-4775-B113-08CA991B99EA}" srcOrd="0" destOrd="0" presId="urn:microsoft.com/office/officeart/2005/8/layout/hList1"/>
    <dgm:cxn modelId="{717A8C49-EFED-457E-81E6-37429568CE81}" type="presOf" srcId="{5CFA2518-23F4-4547-8347-97C287E6DCD8}" destId="{3AF6A11C-D8D8-4804-8166-D29FC55E3A8E}" srcOrd="0" destOrd="0" presId="urn:microsoft.com/office/officeart/2005/8/layout/hList1"/>
    <dgm:cxn modelId="{DC82904E-8482-4A57-A648-248082F8196C}" srcId="{879E23F8-5EC1-443D-8DC7-430866615B61}" destId="{5CFA2518-23F4-4547-8347-97C287E6DCD8}" srcOrd="0" destOrd="0" parTransId="{4E0144A9-B1B9-48E0-98F1-AB8B94DC8AB9}" sibTransId="{1BC6F212-DEB2-490A-820E-4C9BFDE0B112}"/>
    <dgm:cxn modelId="{9130B686-71F6-4558-A5C1-E955BB8FF6CB}" type="presOf" srcId="{BC46DDBC-81A9-4DD7-9EF6-6CAA9AE71577}" destId="{0552996C-D022-4D89-A68A-128AB3AB6F31}" srcOrd="0" destOrd="0" presId="urn:microsoft.com/office/officeart/2005/8/layout/hList1"/>
    <dgm:cxn modelId="{557CDB9A-E7E7-4808-99BC-3B9993D28D3F}" srcId="{97C3658E-9F61-4931-8130-41503414DBE2}" destId="{550287D9-D829-48CC-80F4-8CA6C775F2A2}" srcOrd="0" destOrd="0" parTransId="{743A7BEA-80AD-438B-B213-76DE10412968}" sibTransId="{C28A4742-AEA7-4F76-8561-669097B13B1C}"/>
    <dgm:cxn modelId="{E08D0FC3-4823-4B1E-9F2D-DC13FA95DB5F}" type="presOf" srcId="{550287D9-D829-48CC-80F4-8CA6C775F2A2}" destId="{6B0F1A96-286C-4AFD-8980-0907E77CFD79}" srcOrd="0" destOrd="0" presId="urn:microsoft.com/office/officeart/2005/8/layout/hList1"/>
    <dgm:cxn modelId="{0311F4DD-B089-497D-8069-C923558663EC}" type="presOf" srcId="{879E23F8-5EC1-443D-8DC7-430866615B61}" destId="{2A72BAF1-F7E9-496A-92E0-FD7A71653A07}" srcOrd="0" destOrd="0" presId="urn:microsoft.com/office/officeart/2005/8/layout/hList1"/>
    <dgm:cxn modelId="{7B8DB2F9-3921-434C-A766-AC7AA01C1E46}" srcId="{97C3658E-9F61-4931-8130-41503414DBE2}" destId="{879E23F8-5EC1-443D-8DC7-430866615B61}" srcOrd="1" destOrd="0" parTransId="{EEDCA7A7-81AC-433F-88F1-D7A3CEE8F0E9}" sibTransId="{27103EFE-9CF7-4D3D-A237-A52C07566B55}"/>
    <dgm:cxn modelId="{76D796FF-AE4F-4C7B-B98B-DC93FD0A3E14}" srcId="{550287D9-D829-48CC-80F4-8CA6C775F2A2}" destId="{BC46DDBC-81A9-4DD7-9EF6-6CAA9AE71577}" srcOrd="0" destOrd="0" parTransId="{D6E92198-3A37-479F-A3EE-6CEEC8F7233F}" sibTransId="{CBDBAE28-A7C6-4815-B64C-0332023C5B8B}"/>
    <dgm:cxn modelId="{1C33DDF1-921C-48E6-835C-1689B22393CA}" type="presParOf" srcId="{48ACDA9B-ACEB-4775-B113-08CA991B99EA}" destId="{0D0E5B37-9AA2-49CD-8590-952FDA0F3F13}" srcOrd="0" destOrd="0" presId="urn:microsoft.com/office/officeart/2005/8/layout/hList1"/>
    <dgm:cxn modelId="{13642A69-6C31-4706-BEFC-F56B3C8B5044}" type="presParOf" srcId="{0D0E5B37-9AA2-49CD-8590-952FDA0F3F13}" destId="{6B0F1A96-286C-4AFD-8980-0907E77CFD79}" srcOrd="0" destOrd="0" presId="urn:microsoft.com/office/officeart/2005/8/layout/hList1"/>
    <dgm:cxn modelId="{9EBC5343-1361-483F-A2A9-FF5048F318CB}" type="presParOf" srcId="{0D0E5B37-9AA2-49CD-8590-952FDA0F3F13}" destId="{0552996C-D022-4D89-A68A-128AB3AB6F31}" srcOrd="1" destOrd="0" presId="urn:microsoft.com/office/officeart/2005/8/layout/hList1"/>
    <dgm:cxn modelId="{8C270D76-9193-4D15-884E-87B26DE702AE}" type="presParOf" srcId="{48ACDA9B-ACEB-4775-B113-08CA991B99EA}" destId="{E61AB9E9-89CF-4C17-9E3E-2E8B95B6B6B7}" srcOrd="1" destOrd="0" presId="urn:microsoft.com/office/officeart/2005/8/layout/hList1"/>
    <dgm:cxn modelId="{144237FE-40A1-4D74-A16A-6DA301035486}" type="presParOf" srcId="{48ACDA9B-ACEB-4775-B113-08CA991B99EA}" destId="{A58451D5-312F-46AB-A614-0B5F789CE2EC}" srcOrd="2" destOrd="0" presId="urn:microsoft.com/office/officeart/2005/8/layout/hList1"/>
    <dgm:cxn modelId="{0D298B67-3B56-4A6B-9559-C9B8CEAB6715}" type="presParOf" srcId="{A58451D5-312F-46AB-A614-0B5F789CE2EC}" destId="{2A72BAF1-F7E9-496A-92E0-FD7A71653A07}" srcOrd="0" destOrd="0" presId="urn:microsoft.com/office/officeart/2005/8/layout/hList1"/>
    <dgm:cxn modelId="{28D1E6FE-C3AD-4306-8282-9DEFE94039A9}" type="presParOf" srcId="{A58451D5-312F-46AB-A614-0B5F789CE2EC}" destId="{3AF6A11C-D8D8-4804-8166-D29FC55E3A8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910A77E-8D43-4302-B899-562A680EB5EA}" type="doc">
      <dgm:prSet loTypeId="urn:microsoft.com/office/officeart/2008/layout/LinedList" loCatId="list" qsTypeId="urn:microsoft.com/office/officeart/2005/8/quickstyle/simple4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53E3186D-8AE7-45C5-AA01-E79BDF171B36}">
      <dgm:prSet custT="1"/>
      <dgm:spPr/>
      <dgm:t>
        <a:bodyPr/>
        <a:lstStyle/>
        <a:p>
          <a:pPr algn="ctr"/>
          <a:r>
            <a:rPr lang="en-US" sz="1800" dirty="0"/>
            <a:t>Leaders are typically taught to avoid sympathy, as it can create distance, reinforce power imbalances, or come across as patronizing. Instead, they're encouraged to practice empathy — to understand and emotionally connect with what others are experiencing. </a:t>
          </a:r>
        </a:p>
        <a:p>
          <a:pPr algn="ctr"/>
          <a:r>
            <a:rPr lang="en-US" sz="1800" dirty="0"/>
            <a:t>But what’s often missing is </a:t>
          </a:r>
          <a:r>
            <a:rPr lang="en-US" sz="1800" b="1" dirty="0"/>
            <a:t>how</a:t>
          </a:r>
          <a:r>
            <a:rPr lang="en-US" sz="1800" dirty="0"/>
            <a:t> to apply that empathy in a leadership context, especially when hard decisions, boundaries, or accountability are involved.</a:t>
          </a:r>
        </a:p>
        <a:p>
          <a:pPr algn="ctr"/>
          <a:endParaRPr lang="en-US" sz="1800" dirty="0"/>
        </a:p>
      </dgm:t>
    </dgm:pt>
    <dgm:pt modelId="{DA2AA69D-1A5D-40E3-924D-1C2D4C5F2B74}" type="parTrans" cxnId="{BE20A253-2692-40AB-8CEE-561CBEF8AA48}">
      <dgm:prSet/>
      <dgm:spPr/>
      <dgm:t>
        <a:bodyPr/>
        <a:lstStyle/>
        <a:p>
          <a:endParaRPr lang="en-US"/>
        </a:p>
      </dgm:t>
    </dgm:pt>
    <dgm:pt modelId="{7C3DA1CF-63C5-44DE-BD4E-943777E65F7A}" type="sibTrans" cxnId="{BE20A253-2692-40AB-8CEE-561CBEF8AA48}">
      <dgm:prSet/>
      <dgm:spPr/>
      <dgm:t>
        <a:bodyPr/>
        <a:lstStyle/>
        <a:p>
          <a:endParaRPr lang="en-US"/>
        </a:p>
      </dgm:t>
    </dgm:pt>
    <dgm:pt modelId="{AAE9F352-E0F1-428D-9EDB-0A794E3D80BC}">
      <dgm:prSet custT="1"/>
      <dgm:spPr/>
      <dgm:t>
        <a:bodyPr/>
        <a:lstStyle/>
        <a:p>
          <a:pPr algn="ctr"/>
          <a:endParaRPr lang="en-US" sz="1600" dirty="0"/>
        </a:p>
        <a:p>
          <a:pPr algn="ctr"/>
          <a:r>
            <a:rPr lang="en-US" sz="1600" dirty="0"/>
            <a:t>This often results in </a:t>
          </a:r>
          <a:r>
            <a:rPr lang="en-US" sz="2000" b="1" dirty="0"/>
            <a:t>Empathy Fatigue</a:t>
          </a:r>
          <a:r>
            <a:rPr lang="en-US" sz="1600" dirty="0"/>
            <a:t>.</a:t>
          </a:r>
        </a:p>
      </dgm:t>
    </dgm:pt>
    <dgm:pt modelId="{EDA23C5F-E600-4267-9050-6BA7D4824BD7}" type="parTrans" cxnId="{077990B9-2E7A-4D77-A715-BDFE7CAE241F}">
      <dgm:prSet/>
      <dgm:spPr/>
      <dgm:t>
        <a:bodyPr/>
        <a:lstStyle/>
        <a:p>
          <a:endParaRPr lang="en-US"/>
        </a:p>
      </dgm:t>
    </dgm:pt>
    <dgm:pt modelId="{61EF0D3F-2E75-4530-A5B0-D1D0D165B521}" type="sibTrans" cxnId="{077990B9-2E7A-4D77-A715-BDFE7CAE241F}">
      <dgm:prSet/>
      <dgm:spPr/>
      <dgm:t>
        <a:bodyPr/>
        <a:lstStyle/>
        <a:p>
          <a:endParaRPr lang="en-US"/>
        </a:p>
      </dgm:t>
    </dgm:pt>
    <dgm:pt modelId="{44C5196E-0220-4159-B062-94C144C2CD63}" type="pres">
      <dgm:prSet presAssocID="{A910A77E-8D43-4302-B899-562A680EB5EA}" presName="vert0" presStyleCnt="0">
        <dgm:presLayoutVars>
          <dgm:dir/>
          <dgm:animOne val="branch"/>
          <dgm:animLvl val="lvl"/>
        </dgm:presLayoutVars>
      </dgm:prSet>
      <dgm:spPr/>
    </dgm:pt>
    <dgm:pt modelId="{A3992BC1-7553-4812-8C28-C761325467FC}" type="pres">
      <dgm:prSet presAssocID="{53E3186D-8AE7-45C5-AA01-E79BDF171B36}" presName="thickLine" presStyleLbl="alignNode1" presStyleIdx="0" presStyleCnt="2"/>
      <dgm:spPr/>
    </dgm:pt>
    <dgm:pt modelId="{2104E612-3814-40CE-A40D-07CCDEBB51A3}" type="pres">
      <dgm:prSet presAssocID="{53E3186D-8AE7-45C5-AA01-E79BDF171B36}" presName="horz1" presStyleCnt="0"/>
      <dgm:spPr/>
    </dgm:pt>
    <dgm:pt modelId="{2DE29100-45D7-4430-ADAC-3B20634E8CCC}" type="pres">
      <dgm:prSet presAssocID="{53E3186D-8AE7-45C5-AA01-E79BDF171B36}" presName="tx1" presStyleLbl="revTx" presStyleIdx="0" presStyleCnt="2"/>
      <dgm:spPr/>
    </dgm:pt>
    <dgm:pt modelId="{8ED11263-7394-49E8-B559-A0639B56E8B2}" type="pres">
      <dgm:prSet presAssocID="{53E3186D-8AE7-45C5-AA01-E79BDF171B36}" presName="vert1" presStyleCnt="0"/>
      <dgm:spPr/>
    </dgm:pt>
    <dgm:pt modelId="{7505DA99-92F5-4564-A978-4533560145BD}" type="pres">
      <dgm:prSet presAssocID="{AAE9F352-E0F1-428D-9EDB-0A794E3D80BC}" presName="thickLine" presStyleLbl="alignNode1" presStyleIdx="1" presStyleCnt="2" custLinFactNeighborX="1232" custLinFactNeighborY="66939"/>
      <dgm:spPr/>
    </dgm:pt>
    <dgm:pt modelId="{D5A0751D-2F78-48D1-90AF-B1ABE05699A8}" type="pres">
      <dgm:prSet presAssocID="{AAE9F352-E0F1-428D-9EDB-0A794E3D80BC}" presName="horz1" presStyleCnt="0"/>
      <dgm:spPr/>
    </dgm:pt>
    <dgm:pt modelId="{24B50AE5-DEAA-462F-9EED-82409235E544}" type="pres">
      <dgm:prSet presAssocID="{AAE9F352-E0F1-428D-9EDB-0A794E3D80BC}" presName="tx1" presStyleLbl="revTx" presStyleIdx="1" presStyleCnt="2"/>
      <dgm:spPr/>
    </dgm:pt>
    <dgm:pt modelId="{BE7FA19A-8F14-4A51-AE46-DF3B15DDFB9E}" type="pres">
      <dgm:prSet presAssocID="{AAE9F352-E0F1-428D-9EDB-0A794E3D80BC}" presName="vert1" presStyleCnt="0"/>
      <dgm:spPr/>
    </dgm:pt>
  </dgm:ptLst>
  <dgm:cxnLst>
    <dgm:cxn modelId="{6BF9FB05-A23F-4A22-A940-DA8C33F9DEEA}" type="presOf" srcId="{A910A77E-8D43-4302-B899-562A680EB5EA}" destId="{44C5196E-0220-4159-B062-94C144C2CD63}" srcOrd="0" destOrd="0" presId="urn:microsoft.com/office/officeart/2008/layout/LinedList"/>
    <dgm:cxn modelId="{FA809235-E056-455D-B9E3-0E532B3FD676}" type="presOf" srcId="{AAE9F352-E0F1-428D-9EDB-0A794E3D80BC}" destId="{24B50AE5-DEAA-462F-9EED-82409235E544}" srcOrd="0" destOrd="0" presId="urn:microsoft.com/office/officeart/2008/layout/LinedList"/>
    <dgm:cxn modelId="{BE20A253-2692-40AB-8CEE-561CBEF8AA48}" srcId="{A910A77E-8D43-4302-B899-562A680EB5EA}" destId="{53E3186D-8AE7-45C5-AA01-E79BDF171B36}" srcOrd="0" destOrd="0" parTransId="{DA2AA69D-1A5D-40E3-924D-1C2D4C5F2B74}" sibTransId="{7C3DA1CF-63C5-44DE-BD4E-943777E65F7A}"/>
    <dgm:cxn modelId="{077990B9-2E7A-4D77-A715-BDFE7CAE241F}" srcId="{A910A77E-8D43-4302-B899-562A680EB5EA}" destId="{AAE9F352-E0F1-428D-9EDB-0A794E3D80BC}" srcOrd="1" destOrd="0" parTransId="{EDA23C5F-E600-4267-9050-6BA7D4824BD7}" sibTransId="{61EF0D3F-2E75-4530-A5B0-D1D0D165B521}"/>
    <dgm:cxn modelId="{E5E261BD-CA01-4FB3-B15A-6953AD23F05E}" type="presOf" srcId="{53E3186D-8AE7-45C5-AA01-E79BDF171B36}" destId="{2DE29100-45D7-4430-ADAC-3B20634E8CCC}" srcOrd="0" destOrd="0" presId="urn:microsoft.com/office/officeart/2008/layout/LinedList"/>
    <dgm:cxn modelId="{582BB149-3A49-4980-AB4C-FB4E861CB1A0}" type="presParOf" srcId="{44C5196E-0220-4159-B062-94C144C2CD63}" destId="{A3992BC1-7553-4812-8C28-C761325467FC}" srcOrd="0" destOrd="0" presId="urn:microsoft.com/office/officeart/2008/layout/LinedList"/>
    <dgm:cxn modelId="{D1C4762E-9283-487E-AEBC-6A4805855C49}" type="presParOf" srcId="{44C5196E-0220-4159-B062-94C144C2CD63}" destId="{2104E612-3814-40CE-A40D-07CCDEBB51A3}" srcOrd="1" destOrd="0" presId="urn:microsoft.com/office/officeart/2008/layout/LinedList"/>
    <dgm:cxn modelId="{65ACE402-CD3F-4AB3-AA3F-7F8A50B509C9}" type="presParOf" srcId="{2104E612-3814-40CE-A40D-07CCDEBB51A3}" destId="{2DE29100-45D7-4430-ADAC-3B20634E8CCC}" srcOrd="0" destOrd="0" presId="urn:microsoft.com/office/officeart/2008/layout/LinedList"/>
    <dgm:cxn modelId="{3E1D1822-16BC-44E8-A26E-EF9F14399829}" type="presParOf" srcId="{2104E612-3814-40CE-A40D-07CCDEBB51A3}" destId="{8ED11263-7394-49E8-B559-A0639B56E8B2}" srcOrd="1" destOrd="0" presId="urn:microsoft.com/office/officeart/2008/layout/LinedList"/>
    <dgm:cxn modelId="{3720A209-6C0E-49F0-89DF-27B4452813CE}" type="presParOf" srcId="{44C5196E-0220-4159-B062-94C144C2CD63}" destId="{7505DA99-92F5-4564-A978-4533560145BD}" srcOrd="2" destOrd="0" presId="urn:microsoft.com/office/officeart/2008/layout/LinedList"/>
    <dgm:cxn modelId="{520DF515-40E9-4A0A-8E13-0E6A28619695}" type="presParOf" srcId="{44C5196E-0220-4159-B062-94C144C2CD63}" destId="{D5A0751D-2F78-48D1-90AF-B1ABE05699A8}" srcOrd="3" destOrd="0" presId="urn:microsoft.com/office/officeart/2008/layout/LinedList"/>
    <dgm:cxn modelId="{9FD1C79E-55D9-48DC-BB8B-07C8A88A42E6}" type="presParOf" srcId="{D5A0751D-2F78-48D1-90AF-B1ABE05699A8}" destId="{24B50AE5-DEAA-462F-9EED-82409235E544}" srcOrd="0" destOrd="0" presId="urn:microsoft.com/office/officeart/2008/layout/LinedList"/>
    <dgm:cxn modelId="{91EBAC96-269A-4FF6-ABCD-EAFF2897D0C4}" type="presParOf" srcId="{D5A0751D-2F78-48D1-90AF-B1ABE05699A8}" destId="{BE7FA19A-8F14-4A51-AE46-DF3B15DDFB9E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6F8065-9718-4C70-AC13-2BD9ED907F7C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15A1F453-E69E-4021-8BBB-51031BDA959F}">
      <dgm:prSet/>
      <dgm:spPr/>
      <dgm:t>
        <a:bodyPr/>
        <a:lstStyle/>
        <a:p>
          <a:r>
            <a:rPr lang="en-US" b="1"/>
            <a:t>Empathy alone doesn’t give you tools — just feelings.</a:t>
          </a:r>
          <a:endParaRPr lang="en-US"/>
        </a:p>
      </dgm:t>
    </dgm:pt>
    <dgm:pt modelId="{E5E39A14-B19B-4017-8A0D-0FDE75AB3D7A}" type="parTrans" cxnId="{982FAC56-3546-450A-A54E-4EBD7DFBA71C}">
      <dgm:prSet/>
      <dgm:spPr/>
      <dgm:t>
        <a:bodyPr/>
        <a:lstStyle/>
        <a:p>
          <a:endParaRPr lang="en-US"/>
        </a:p>
      </dgm:t>
    </dgm:pt>
    <dgm:pt modelId="{E43A1060-0EF5-4B38-BDBB-C70D6589B6C9}" type="sibTrans" cxnId="{982FAC56-3546-450A-A54E-4EBD7DFBA71C}">
      <dgm:prSet/>
      <dgm:spPr/>
      <dgm:t>
        <a:bodyPr/>
        <a:lstStyle/>
        <a:p>
          <a:endParaRPr lang="en-US"/>
        </a:p>
      </dgm:t>
    </dgm:pt>
    <dgm:pt modelId="{CC3A2E77-8044-4EE9-86C7-3BB33098F99D}">
      <dgm:prSet/>
      <dgm:spPr/>
      <dgm:t>
        <a:bodyPr/>
        <a:lstStyle/>
        <a:p>
          <a:r>
            <a:rPr lang="en-US"/>
            <a:t>Empathy helps you </a:t>
          </a:r>
          <a:r>
            <a:rPr lang="en-US" i="1"/>
            <a:t>feel</a:t>
          </a:r>
          <a:r>
            <a:rPr lang="en-US"/>
            <a:t> for someone, but it doesn’t always help you </a:t>
          </a:r>
          <a:r>
            <a:rPr lang="en-US" i="1"/>
            <a:t>help</a:t>
          </a:r>
          <a:r>
            <a:rPr lang="en-US"/>
            <a:t> them.</a:t>
          </a:r>
        </a:p>
      </dgm:t>
    </dgm:pt>
    <dgm:pt modelId="{460D12B1-71C6-4118-8CAB-E1F2EEC0EC90}" type="parTrans" cxnId="{30B4A834-E03C-418F-9700-BAAEBA1420EC}">
      <dgm:prSet/>
      <dgm:spPr/>
      <dgm:t>
        <a:bodyPr/>
        <a:lstStyle/>
        <a:p>
          <a:endParaRPr lang="en-US"/>
        </a:p>
      </dgm:t>
    </dgm:pt>
    <dgm:pt modelId="{31A8AD82-BD7E-4087-9A52-2B1F3113FB7A}" type="sibTrans" cxnId="{30B4A834-E03C-418F-9700-BAAEBA1420EC}">
      <dgm:prSet/>
      <dgm:spPr/>
      <dgm:t>
        <a:bodyPr/>
        <a:lstStyle/>
        <a:p>
          <a:endParaRPr lang="en-US"/>
        </a:p>
      </dgm:t>
    </dgm:pt>
    <dgm:pt modelId="{DCE18FCD-FB5B-42BA-86E3-ADE737D4F2FF}">
      <dgm:prSet/>
      <dgm:spPr/>
      <dgm:t>
        <a:bodyPr/>
        <a:lstStyle/>
        <a:p>
          <a:r>
            <a:rPr lang="en-US"/>
            <a:t>You may see the pain but feel helpless.</a:t>
          </a:r>
        </a:p>
      </dgm:t>
    </dgm:pt>
    <dgm:pt modelId="{DB3DED8F-DC35-4D69-A995-1E9294D522F2}" type="parTrans" cxnId="{28015547-45CA-4F29-AFA7-D811A4C211E2}">
      <dgm:prSet/>
      <dgm:spPr/>
      <dgm:t>
        <a:bodyPr/>
        <a:lstStyle/>
        <a:p>
          <a:endParaRPr lang="en-US"/>
        </a:p>
      </dgm:t>
    </dgm:pt>
    <dgm:pt modelId="{975A6851-06BC-4780-9120-272B61CBEFB0}" type="sibTrans" cxnId="{28015547-45CA-4F29-AFA7-D811A4C211E2}">
      <dgm:prSet/>
      <dgm:spPr/>
      <dgm:t>
        <a:bodyPr/>
        <a:lstStyle/>
        <a:p>
          <a:endParaRPr lang="en-US"/>
        </a:p>
      </dgm:t>
    </dgm:pt>
    <dgm:pt modelId="{76F4A4F8-3451-498C-8DE7-E91C752BBECD}">
      <dgm:prSet/>
      <dgm:spPr/>
      <dgm:t>
        <a:bodyPr/>
        <a:lstStyle/>
        <a:p>
          <a:r>
            <a:rPr lang="en-US"/>
            <a:t>You may try to fix the wrong thing.</a:t>
          </a:r>
        </a:p>
      </dgm:t>
    </dgm:pt>
    <dgm:pt modelId="{F2BE02D8-BD77-4D38-86BF-738C0BFCE518}" type="parTrans" cxnId="{488BAE9B-1B3F-404F-93E9-83BB1A955EA7}">
      <dgm:prSet/>
      <dgm:spPr/>
      <dgm:t>
        <a:bodyPr/>
        <a:lstStyle/>
        <a:p>
          <a:endParaRPr lang="en-US"/>
        </a:p>
      </dgm:t>
    </dgm:pt>
    <dgm:pt modelId="{B8690DA3-49DD-4A58-9E27-53216A3A0F87}" type="sibTrans" cxnId="{488BAE9B-1B3F-404F-93E9-83BB1A955EA7}">
      <dgm:prSet/>
      <dgm:spPr/>
      <dgm:t>
        <a:bodyPr/>
        <a:lstStyle/>
        <a:p>
          <a:endParaRPr lang="en-US"/>
        </a:p>
      </dgm:t>
    </dgm:pt>
    <dgm:pt modelId="{B575AEA4-8B80-4436-B604-AE8FF39287AC}">
      <dgm:prSet/>
      <dgm:spPr/>
      <dgm:t>
        <a:bodyPr/>
        <a:lstStyle/>
        <a:p>
          <a:r>
            <a:rPr lang="en-US"/>
            <a:t>You may spiral with them, instead of guiding them out.</a:t>
          </a:r>
        </a:p>
      </dgm:t>
    </dgm:pt>
    <dgm:pt modelId="{513E02A5-FD13-437E-9CC8-61C7C94B5BD5}" type="parTrans" cxnId="{95ABD92A-0175-4966-9C3D-37FE01C99AB1}">
      <dgm:prSet/>
      <dgm:spPr/>
      <dgm:t>
        <a:bodyPr/>
        <a:lstStyle/>
        <a:p>
          <a:endParaRPr lang="en-US"/>
        </a:p>
      </dgm:t>
    </dgm:pt>
    <dgm:pt modelId="{CB6284DF-161B-45E5-AAAC-D428C3CAB6B3}" type="sibTrans" cxnId="{95ABD92A-0175-4966-9C3D-37FE01C99AB1}">
      <dgm:prSet/>
      <dgm:spPr/>
      <dgm:t>
        <a:bodyPr/>
        <a:lstStyle/>
        <a:p>
          <a:endParaRPr lang="en-US"/>
        </a:p>
      </dgm:t>
    </dgm:pt>
    <dgm:pt modelId="{6B38060B-E0EE-4C38-B201-0C925D155E2A}" type="pres">
      <dgm:prSet presAssocID="{916F8065-9718-4C70-AC13-2BD9ED907F7C}" presName="root" presStyleCnt="0">
        <dgm:presLayoutVars>
          <dgm:dir/>
          <dgm:resizeHandles val="exact"/>
        </dgm:presLayoutVars>
      </dgm:prSet>
      <dgm:spPr/>
    </dgm:pt>
    <dgm:pt modelId="{CE4C590F-8FBC-463D-BB24-217FB5A88094}" type="pres">
      <dgm:prSet presAssocID="{15A1F453-E69E-4021-8BBB-51031BDA959F}" presName="compNode" presStyleCnt="0"/>
      <dgm:spPr/>
    </dgm:pt>
    <dgm:pt modelId="{13BB6115-6B79-4CD7-8FFF-6659B694EF1A}" type="pres">
      <dgm:prSet presAssocID="{15A1F453-E69E-4021-8BBB-51031BDA959F}" presName="bgRect" presStyleLbl="bgShp" presStyleIdx="0" presStyleCnt="5"/>
      <dgm:spPr/>
    </dgm:pt>
    <dgm:pt modelId="{07C9A4A6-4EB8-4EFD-8802-AC2642BBD417}" type="pres">
      <dgm:prSet presAssocID="{15A1F453-E69E-4021-8BBB-51031BDA959F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ngry Face with No Fill"/>
        </a:ext>
      </dgm:extLst>
    </dgm:pt>
    <dgm:pt modelId="{039B42B4-9668-43EA-BC0D-AC176E007116}" type="pres">
      <dgm:prSet presAssocID="{15A1F453-E69E-4021-8BBB-51031BDA959F}" presName="spaceRect" presStyleCnt="0"/>
      <dgm:spPr/>
    </dgm:pt>
    <dgm:pt modelId="{3E14FA83-B687-44A7-9DC9-F57FB37314BB}" type="pres">
      <dgm:prSet presAssocID="{15A1F453-E69E-4021-8BBB-51031BDA959F}" presName="parTx" presStyleLbl="revTx" presStyleIdx="0" presStyleCnt="5">
        <dgm:presLayoutVars>
          <dgm:chMax val="0"/>
          <dgm:chPref val="0"/>
        </dgm:presLayoutVars>
      </dgm:prSet>
      <dgm:spPr/>
    </dgm:pt>
    <dgm:pt modelId="{8A8162F8-F40F-49D3-AD62-2579EDA4BBED}" type="pres">
      <dgm:prSet presAssocID="{E43A1060-0EF5-4B38-BDBB-C70D6589B6C9}" presName="sibTrans" presStyleCnt="0"/>
      <dgm:spPr/>
    </dgm:pt>
    <dgm:pt modelId="{26A66341-1BFC-4942-9222-ED3AFF82A892}" type="pres">
      <dgm:prSet presAssocID="{CC3A2E77-8044-4EE9-86C7-3BB33098F99D}" presName="compNode" presStyleCnt="0"/>
      <dgm:spPr/>
    </dgm:pt>
    <dgm:pt modelId="{56F70BBE-8315-4199-9DBF-CE2CA95D15C7}" type="pres">
      <dgm:prSet presAssocID="{CC3A2E77-8044-4EE9-86C7-3BB33098F99D}" presName="bgRect" presStyleLbl="bgShp" presStyleIdx="1" presStyleCnt="5"/>
      <dgm:spPr/>
    </dgm:pt>
    <dgm:pt modelId="{27E6E46A-16BE-42AA-8A52-054BDBB73A7A}" type="pres">
      <dgm:prSet presAssocID="{CC3A2E77-8044-4EE9-86C7-3BB33098F99D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ongue Face with Solid Fill"/>
        </a:ext>
      </dgm:extLst>
    </dgm:pt>
    <dgm:pt modelId="{F9750E06-4ED9-4F2D-A971-2C16A45FA33F}" type="pres">
      <dgm:prSet presAssocID="{CC3A2E77-8044-4EE9-86C7-3BB33098F99D}" presName="spaceRect" presStyleCnt="0"/>
      <dgm:spPr/>
    </dgm:pt>
    <dgm:pt modelId="{D3F66091-DC79-417A-B43C-D6C6DA35F6D8}" type="pres">
      <dgm:prSet presAssocID="{CC3A2E77-8044-4EE9-86C7-3BB33098F99D}" presName="parTx" presStyleLbl="revTx" presStyleIdx="1" presStyleCnt="5">
        <dgm:presLayoutVars>
          <dgm:chMax val="0"/>
          <dgm:chPref val="0"/>
        </dgm:presLayoutVars>
      </dgm:prSet>
      <dgm:spPr/>
    </dgm:pt>
    <dgm:pt modelId="{896CB051-83AE-4D91-888F-03E2013E86CC}" type="pres">
      <dgm:prSet presAssocID="{31A8AD82-BD7E-4087-9A52-2B1F3113FB7A}" presName="sibTrans" presStyleCnt="0"/>
      <dgm:spPr/>
    </dgm:pt>
    <dgm:pt modelId="{5E4A2CD6-11F2-4CFA-8C4E-D9FA4489867A}" type="pres">
      <dgm:prSet presAssocID="{DCE18FCD-FB5B-42BA-86E3-ADE737D4F2FF}" presName="compNode" presStyleCnt="0"/>
      <dgm:spPr/>
    </dgm:pt>
    <dgm:pt modelId="{38CEBD68-62BF-4615-A93C-2356115D5765}" type="pres">
      <dgm:prSet presAssocID="{DCE18FCD-FB5B-42BA-86E3-ADE737D4F2FF}" presName="bgRect" presStyleLbl="bgShp" presStyleIdx="2" presStyleCnt="5"/>
      <dgm:spPr/>
    </dgm:pt>
    <dgm:pt modelId="{A2FED157-C2AF-40E3-BF2F-7D04D5089D52}" type="pres">
      <dgm:prSet presAssocID="{DCE18FCD-FB5B-42BA-86E3-ADE737D4F2F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nfused Person"/>
        </a:ext>
      </dgm:extLst>
    </dgm:pt>
    <dgm:pt modelId="{E564F844-1624-43FE-89B2-CAE4D4CA4391}" type="pres">
      <dgm:prSet presAssocID="{DCE18FCD-FB5B-42BA-86E3-ADE737D4F2FF}" presName="spaceRect" presStyleCnt="0"/>
      <dgm:spPr/>
    </dgm:pt>
    <dgm:pt modelId="{BA5F47EC-0CA7-44F5-B5A9-44B79E8B687E}" type="pres">
      <dgm:prSet presAssocID="{DCE18FCD-FB5B-42BA-86E3-ADE737D4F2FF}" presName="parTx" presStyleLbl="revTx" presStyleIdx="2" presStyleCnt="5">
        <dgm:presLayoutVars>
          <dgm:chMax val="0"/>
          <dgm:chPref val="0"/>
        </dgm:presLayoutVars>
      </dgm:prSet>
      <dgm:spPr/>
    </dgm:pt>
    <dgm:pt modelId="{C855471C-FE6C-482A-B07E-02074C946268}" type="pres">
      <dgm:prSet presAssocID="{975A6851-06BC-4780-9120-272B61CBEFB0}" presName="sibTrans" presStyleCnt="0"/>
      <dgm:spPr/>
    </dgm:pt>
    <dgm:pt modelId="{043E4693-D960-4C91-8488-34FDFC339E3B}" type="pres">
      <dgm:prSet presAssocID="{76F4A4F8-3451-498C-8DE7-E91C752BBECD}" presName="compNode" presStyleCnt="0"/>
      <dgm:spPr/>
    </dgm:pt>
    <dgm:pt modelId="{CE32FCB8-0B13-4BB2-9724-26507E9CC41D}" type="pres">
      <dgm:prSet presAssocID="{76F4A4F8-3451-498C-8DE7-E91C752BBECD}" presName="bgRect" presStyleLbl="bgShp" presStyleIdx="3" presStyleCnt="5"/>
      <dgm:spPr/>
    </dgm:pt>
    <dgm:pt modelId="{625CDF5E-EF0A-4096-9FCF-1CE06C15F4B5}" type="pres">
      <dgm:prSet presAssocID="{76F4A4F8-3451-498C-8DE7-E91C752BBECD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heelbarrow"/>
        </a:ext>
      </dgm:extLst>
    </dgm:pt>
    <dgm:pt modelId="{B8F16DE1-1DE6-45EE-B10B-AF25175A4C2D}" type="pres">
      <dgm:prSet presAssocID="{76F4A4F8-3451-498C-8DE7-E91C752BBECD}" presName="spaceRect" presStyleCnt="0"/>
      <dgm:spPr/>
    </dgm:pt>
    <dgm:pt modelId="{6DB64524-6678-4ABD-B4A4-DEB921F094C0}" type="pres">
      <dgm:prSet presAssocID="{76F4A4F8-3451-498C-8DE7-E91C752BBECD}" presName="parTx" presStyleLbl="revTx" presStyleIdx="3" presStyleCnt="5">
        <dgm:presLayoutVars>
          <dgm:chMax val="0"/>
          <dgm:chPref val="0"/>
        </dgm:presLayoutVars>
      </dgm:prSet>
      <dgm:spPr/>
    </dgm:pt>
    <dgm:pt modelId="{6C74074F-0D2D-4D45-817F-160DFE1E6D04}" type="pres">
      <dgm:prSet presAssocID="{B8690DA3-49DD-4A58-9E27-53216A3A0F87}" presName="sibTrans" presStyleCnt="0"/>
      <dgm:spPr/>
    </dgm:pt>
    <dgm:pt modelId="{15EFB114-D199-4818-8552-04ADBEB0133E}" type="pres">
      <dgm:prSet presAssocID="{B575AEA4-8B80-4436-B604-AE8FF39287AC}" presName="compNode" presStyleCnt="0"/>
      <dgm:spPr/>
    </dgm:pt>
    <dgm:pt modelId="{8EDFD402-CF22-4161-A1C9-F92ED7B80998}" type="pres">
      <dgm:prSet presAssocID="{B575AEA4-8B80-4436-B604-AE8FF39287AC}" presName="bgRect" presStyleLbl="bgShp" presStyleIdx="4" presStyleCnt="5"/>
      <dgm:spPr/>
    </dgm:pt>
    <dgm:pt modelId="{816DA44D-80CB-461B-969B-A34D3DF57FBC}" type="pres">
      <dgm:prSet presAssocID="{B575AEA4-8B80-4436-B604-AE8FF39287AC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602C2B44-5F47-47EE-AAA6-74C824CE6218}" type="pres">
      <dgm:prSet presAssocID="{B575AEA4-8B80-4436-B604-AE8FF39287AC}" presName="spaceRect" presStyleCnt="0"/>
      <dgm:spPr/>
    </dgm:pt>
    <dgm:pt modelId="{BC07FC48-E843-4CE1-BB6E-D0051875D78E}" type="pres">
      <dgm:prSet presAssocID="{B575AEA4-8B80-4436-B604-AE8FF39287AC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E20EB81A-552D-4A4A-ACF3-4AF0EE987765}" type="presOf" srcId="{DCE18FCD-FB5B-42BA-86E3-ADE737D4F2FF}" destId="{BA5F47EC-0CA7-44F5-B5A9-44B79E8B687E}" srcOrd="0" destOrd="0" presId="urn:microsoft.com/office/officeart/2018/2/layout/IconVerticalSolidList"/>
    <dgm:cxn modelId="{8DDED81C-87AF-4981-8058-60BCED31A7BC}" type="presOf" srcId="{76F4A4F8-3451-498C-8DE7-E91C752BBECD}" destId="{6DB64524-6678-4ABD-B4A4-DEB921F094C0}" srcOrd="0" destOrd="0" presId="urn:microsoft.com/office/officeart/2018/2/layout/IconVerticalSolidList"/>
    <dgm:cxn modelId="{95ABD92A-0175-4966-9C3D-37FE01C99AB1}" srcId="{916F8065-9718-4C70-AC13-2BD9ED907F7C}" destId="{B575AEA4-8B80-4436-B604-AE8FF39287AC}" srcOrd="4" destOrd="0" parTransId="{513E02A5-FD13-437E-9CC8-61C7C94B5BD5}" sibTransId="{CB6284DF-161B-45E5-AAAC-D428C3CAB6B3}"/>
    <dgm:cxn modelId="{30B4A834-E03C-418F-9700-BAAEBA1420EC}" srcId="{916F8065-9718-4C70-AC13-2BD9ED907F7C}" destId="{CC3A2E77-8044-4EE9-86C7-3BB33098F99D}" srcOrd="1" destOrd="0" parTransId="{460D12B1-71C6-4118-8CAB-E1F2EEC0EC90}" sibTransId="{31A8AD82-BD7E-4087-9A52-2B1F3113FB7A}"/>
    <dgm:cxn modelId="{28015547-45CA-4F29-AFA7-D811A4C211E2}" srcId="{916F8065-9718-4C70-AC13-2BD9ED907F7C}" destId="{DCE18FCD-FB5B-42BA-86E3-ADE737D4F2FF}" srcOrd="2" destOrd="0" parTransId="{DB3DED8F-DC35-4D69-A995-1E9294D522F2}" sibTransId="{975A6851-06BC-4780-9120-272B61CBEFB0}"/>
    <dgm:cxn modelId="{982FAC56-3546-450A-A54E-4EBD7DFBA71C}" srcId="{916F8065-9718-4C70-AC13-2BD9ED907F7C}" destId="{15A1F453-E69E-4021-8BBB-51031BDA959F}" srcOrd="0" destOrd="0" parTransId="{E5E39A14-B19B-4017-8A0D-0FDE75AB3D7A}" sibTransId="{E43A1060-0EF5-4B38-BDBB-C70D6589B6C9}"/>
    <dgm:cxn modelId="{65782996-2E13-4953-866B-C192AD8A6FCB}" type="presOf" srcId="{15A1F453-E69E-4021-8BBB-51031BDA959F}" destId="{3E14FA83-B687-44A7-9DC9-F57FB37314BB}" srcOrd="0" destOrd="0" presId="urn:microsoft.com/office/officeart/2018/2/layout/IconVerticalSolidList"/>
    <dgm:cxn modelId="{488BAE9B-1B3F-404F-93E9-83BB1A955EA7}" srcId="{916F8065-9718-4C70-AC13-2BD9ED907F7C}" destId="{76F4A4F8-3451-498C-8DE7-E91C752BBECD}" srcOrd="3" destOrd="0" parTransId="{F2BE02D8-BD77-4D38-86BF-738C0BFCE518}" sibTransId="{B8690DA3-49DD-4A58-9E27-53216A3A0F87}"/>
    <dgm:cxn modelId="{256BC79B-C782-4329-A50A-57F16BFF11B3}" type="presOf" srcId="{CC3A2E77-8044-4EE9-86C7-3BB33098F99D}" destId="{D3F66091-DC79-417A-B43C-D6C6DA35F6D8}" srcOrd="0" destOrd="0" presId="urn:microsoft.com/office/officeart/2018/2/layout/IconVerticalSolidList"/>
    <dgm:cxn modelId="{8826DBDC-EC4C-4314-AC83-539F1B306F3E}" type="presOf" srcId="{B575AEA4-8B80-4436-B604-AE8FF39287AC}" destId="{BC07FC48-E843-4CE1-BB6E-D0051875D78E}" srcOrd="0" destOrd="0" presId="urn:microsoft.com/office/officeart/2018/2/layout/IconVerticalSolidList"/>
    <dgm:cxn modelId="{EF3BEBED-C25B-4A07-B1D3-E36F9C6EDFCF}" type="presOf" srcId="{916F8065-9718-4C70-AC13-2BD9ED907F7C}" destId="{6B38060B-E0EE-4C38-B201-0C925D155E2A}" srcOrd="0" destOrd="0" presId="urn:microsoft.com/office/officeart/2018/2/layout/IconVerticalSolidList"/>
    <dgm:cxn modelId="{9DA477A6-6DB5-4FC9-8F0E-A2573CD60E20}" type="presParOf" srcId="{6B38060B-E0EE-4C38-B201-0C925D155E2A}" destId="{CE4C590F-8FBC-463D-BB24-217FB5A88094}" srcOrd="0" destOrd="0" presId="urn:microsoft.com/office/officeart/2018/2/layout/IconVerticalSolidList"/>
    <dgm:cxn modelId="{6D698915-3568-492E-B234-4285CEC65640}" type="presParOf" srcId="{CE4C590F-8FBC-463D-BB24-217FB5A88094}" destId="{13BB6115-6B79-4CD7-8FFF-6659B694EF1A}" srcOrd="0" destOrd="0" presId="urn:microsoft.com/office/officeart/2018/2/layout/IconVerticalSolidList"/>
    <dgm:cxn modelId="{3E1AAA77-E604-4B77-B800-C020D0E77079}" type="presParOf" srcId="{CE4C590F-8FBC-463D-BB24-217FB5A88094}" destId="{07C9A4A6-4EB8-4EFD-8802-AC2642BBD417}" srcOrd="1" destOrd="0" presId="urn:microsoft.com/office/officeart/2018/2/layout/IconVerticalSolidList"/>
    <dgm:cxn modelId="{9C7F7FFE-A0B3-42D1-9592-FD91EF1E2E3C}" type="presParOf" srcId="{CE4C590F-8FBC-463D-BB24-217FB5A88094}" destId="{039B42B4-9668-43EA-BC0D-AC176E007116}" srcOrd="2" destOrd="0" presId="urn:microsoft.com/office/officeart/2018/2/layout/IconVerticalSolidList"/>
    <dgm:cxn modelId="{D2E503AF-D8E3-40A2-AC31-ACED2B5A4888}" type="presParOf" srcId="{CE4C590F-8FBC-463D-BB24-217FB5A88094}" destId="{3E14FA83-B687-44A7-9DC9-F57FB37314BB}" srcOrd="3" destOrd="0" presId="urn:microsoft.com/office/officeart/2018/2/layout/IconVerticalSolidList"/>
    <dgm:cxn modelId="{03B2CFA6-BBB0-49DD-A5EC-BD5235CE4737}" type="presParOf" srcId="{6B38060B-E0EE-4C38-B201-0C925D155E2A}" destId="{8A8162F8-F40F-49D3-AD62-2579EDA4BBED}" srcOrd="1" destOrd="0" presId="urn:microsoft.com/office/officeart/2018/2/layout/IconVerticalSolidList"/>
    <dgm:cxn modelId="{67DC8364-30CF-445D-A4CC-4D3AB86A8A9C}" type="presParOf" srcId="{6B38060B-E0EE-4C38-B201-0C925D155E2A}" destId="{26A66341-1BFC-4942-9222-ED3AFF82A892}" srcOrd="2" destOrd="0" presId="urn:microsoft.com/office/officeart/2018/2/layout/IconVerticalSolidList"/>
    <dgm:cxn modelId="{D95C4B80-6B3C-4923-908A-28CB1497506E}" type="presParOf" srcId="{26A66341-1BFC-4942-9222-ED3AFF82A892}" destId="{56F70BBE-8315-4199-9DBF-CE2CA95D15C7}" srcOrd="0" destOrd="0" presId="urn:microsoft.com/office/officeart/2018/2/layout/IconVerticalSolidList"/>
    <dgm:cxn modelId="{4D25CA28-6106-4F2B-893F-F24F36C62437}" type="presParOf" srcId="{26A66341-1BFC-4942-9222-ED3AFF82A892}" destId="{27E6E46A-16BE-42AA-8A52-054BDBB73A7A}" srcOrd="1" destOrd="0" presId="urn:microsoft.com/office/officeart/2018/2/layout/IconVerticalSolidList"/>
    <dgm:cxn modelId="{164B337C-E6A7-4121-95C1-31B1BA94C707}" type="presParOf" srcId="{26A66341-1BFC-4942-9222-ED3AFF82A892}" destId="{F9750E06-4ED9-4F2D-A971-2C16A45FA33F}" srcOrd="2" destOrd="0" presId="urn:microsoft.com/office/officeart/2018/2/layout/IconVerticalSolidList"/>
    <dgm:cxn modelId="{0C7331DA-375E-44FE-A963-58D0B5B164B7}" type="presParOf" srcId="{26A66341-1BFC-4942-9222-ED3AFF82A892}" destId="{D3F66091-DC79-417A-B43C-D6C6DA35F6D8}" srcOrd="3" destOrd="0" presId="urn:microsoft.com/office/officeart/2018/2/layout/IconVerticalSolidList"/>
    <dgm:cxn modelId="{45862B4C-72BB-4512-8FE9-61E0767E5CB5}" type="presParOf" srcId="{6B38060B-E0EE-4C38-B201-0C925D155E2A}" destId="{896CB051-83AE-4D91-888F-03E2013E86CC}" srcOrd="3" destOrd="0" presId="urn:microsoft.com/office/officeart/2018/2/layout/IconVerticalSolidList"/>
    <dgm:cxn modelId="{B39E3AC1-8E22-4F57-A2B2-DC792CC3335C}" type="presParOf" srcId="{6B38060B-E0EE-4C38-B201-0C925D155E2A}" destId="{5E4A2CD6-11F2-4CFA-8C4E-D9FA4489867A}" srcOrd="4" destOrd="0" presId="urn:microsoft.com/office/officeart/2018/2/layout/IconVerticalSolidList"/>
    <dgm:cxn modelId="{4A8A12CE-028E-4911-8402-6ED2ABDAE932}" type="presParOf" srcId="{5E4A2CD6-11F2-4CFA-8C4E-D9FA4489867A}" destId="{38CEBD68-62BF-4615-A93C-2356115D5765}" srcOrd="0" destOrd="0" presId="urn:microsoft.com/office/officeart/2018/2/layout/IconVerticalSolidList"/>
    <dgm:cxn modelId="{CA805937-7A18-42D7-9781-6451B778195E}" type="presParOf" srcId="{5E4A2CD6-11F2-4CFA-8C4E-D9FA4489867A}" destId="{A2FED157-C2AF-40E3-BF2F-7D04D5089D52}" srcOrd="1" destOrd="0" presId="urn:microsoft.com/office/officeart/2018/2/layout/IconVerticalSolidList"/>
    <dgm:cxn modelId="{9E94430D-BE4E-4E7A-BEAF-6967356616A4}" type="presParOf" srcId="{5E4A2CD6-11F2-4CFA-8C4E-D9FA4489867A}" destId="{E564F844-1624-43FE-89B2-CAE4D4CA4391}" srcOrd="2" destOrd="0" presId="urn:microsoft.com/office/officeart/2018/2/layout/IconVerticalSolidList"/>
    <dgm:cxn modelId="{A88B8DCA-7C2A-4A84-8232-2B379E254843}" type="presParOf" srcId="{5E4A2CD6-11F2-4CFA-8C4E-D9FA4489867A}" destId="{BA5F47EC-0CA7-44F5-B5A9-44B79E8B687E}" srcOrd="3" destOrd="0" presId="urn:microsoft.com/office/officeart/2018/2/layout/IconVerticalSolidList"/>
    <dgm:cxn modelId="{920F3515-DC53-4D64-817A-EC908E7F2830}" type="presParOf" srcId="{6B38060B-E0EE-4C38-B201-0C925D155E2A}" destId="{C855471C-FE6C-482A-B07E-02074C946268}" srcOrd="5" destOrd="0" presId="urn:microsoft.com/office/officeart/2018/2/layout/IconVerticalSolidList"/>
    <dgm:cxn modelId="{E6929B72-79A4-43E1-81CC-BECE23F32A5A}" type="presParOf" srcId="{6B38060B-E0EE-4C38-B201-0C925D155E2A}" destId="{043E4693-D960-4C91-8488-34FDFC339E3B}" srcOrd="6" destOrd="0" presId="urn:microsoft.com/office/officeart/2018/2/layout/IconVerticalSolidList"/>
    <dgm:cxn modelId="{B2DD6D72-5E4E-41CE-8222-82F5D313A62E}" type="presParOf" srcId="{043E4693-D960-4C91-8488-34FDFC339E3B}" destId="{CE32FCB8-0B13-4BB2-9724-26507E9CC41D}" srcOrd="0" destOrd="0" presId="urn:microsoft.com/office/officeart/2018/2/layout/IconVerticalSolidList"/>
    <dgm:cxn modelId="{3196C5F3-C8BA-489D-A412-D741184B9CBF}" type="presParOf" srcId="{043E4693-D960-4C91-8488-34FDFC339E3B}" destId="{625CDF5E-EF0A-4096-9FCF-1CE06C15F4B5}" srcOrd="1" destOrd="0" presId="urn:microsoft.com/office/officeart/2018/2/layout/IconVerticalSolidList"/>
    <dgm:cxn modelId="{D1C3C0A2-2EB5-4759-8355-88D64299C966}" type="presParOf" srcId="{043E4693-D960-4C91-8488-34FDFC339E3B}" destId="{B8F16DE1-1DE6-45EE-B10B-AF25175A4C2D}" srcOrd="2" destOrd="0" presId="urn:microsoft.com/office/officeart/2018/2/layout/IconVerticalSolidList"/>
    <dgm:cxn modelId="{75C87DFF-8AC7-489A-BF9B-FC614C8AE28B}" type="presParOf" srcId="{043E4693-D960-4C91-8488-34FDFC339E3B}" destId="{6DB64524-6678-4ABD-B4A4-DEB921F094C0}" srcOrd="3" destOrd="0" presId="urn:microsoft.com/office/officeart/2018/2/layout/IconVerticalSolidList"/>
    <dgm:cxn modelId="{7576078E-65D8-4AD7-8AA7-915D9D9DBE49}" type="presParOf" srcId="{6B38060B-E0EE-4C38-B201-0C925D155E2A}" destId="{6C74074F-0D2D-4D45-817F-160DFE1E6D04}" srcOrd="7" destOrd="0" presId="urn:microsoft.com/office/officeart/2018/2/layout/IconVerticalSolidList"/>
    <dgm:cxn modelId="{20FD55A6-D841-49A6-97DE-CFD145EA1EC4}" type="presParOf" srcId="{6B38060B-E0EE-4C38-B201-0C925D155E2A}" destId="{15EFB114-D199-4818-8552-04ADBEB0133E}" srcOrd="8" destOrd="0" presId="urn:microsoft.com/office/officeart/2018/2/layout/IconVerticalSolidList"/>
    <dgm:cxn modelId="{351CA0F7-5FC3-43FB-91CD-C7EFD271D385}" type="presParOf" srcId="{15EFB114-D199-4818-8552-04ADBEB0133E}" destId="{8EDFD402-CF22-4161-A1C9-F92ED7B80998}" srcOrd="0" destOrd="0" presId="urn:microsoft.com/office/officeart/2018/2/layout/IconVerticalSolidList"/>
    <dgm:cxn modelId="{9876B8BB-C3A7-4A00-A270-EAF18D985B65}" type="presParOf" srcId="{15EFB114-D199-4818-8552-04ADBEB0133E}" destId="{816DA44D-80CB-461B-969B-A34D3DF57FBC}" srcOrd="1" destOrd="0" presId="urn:microsoft.com/office/officeart/2018/2/layout/IconVerticalSolidList"/>
    <dgm:cxn modelId="{59DCDCFD-4903-4A1B-ADEA-555E8B467990}" type="presParOf" srcId="{15EFB114-D199-4818-8552-04ADBEB0133E}" destId="{602C2B44-5F47-47EE-AAA6-74C824CE6218}" srcOrd="2" destOrd="0" presId="urn:microsoft.com/office/officeart/2018/2/layout/IconVerticalSolidList"/>
    <dgm:cxn modelId="{55FA8E92-D524-4AE5-9368-A5997B467EBD}" type="presParOf" srcId="{15EFB114-D199-4818-8552-04ADBEB0133E}" destId="{BC07FC48-E843-4CE1-BB6E-D0051875D78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B1AAC71-2073-4384-AAC3-A9D1B01A4BC6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38FBD831-272E-4B86-A189-0FDD8F728C1B}">
      <dgm:prSet/>
      <dgm:spPr/>
      <dgm:t>
        <a:bodyPr/>
        <a:lstStyle/>
        <a:p>
          <a:r>
            <a:rPr lang="en-US"/>
            <a:t>Jumping into problem-solving often overwhelms the person further</a:t>
          </a:r>
        </a:p>
      </dgm:t>
    </dgm:pt>
    <dgm:pt modelId="{211F7813-28DC-4CAE-91DE-720FD74CF402}" type="parTrans" cxnId="{133B2728-4AED-4600-9C2D-A3E30170EA97}">
      <dgm:prSet/>
      <dgm:spPr/>
      <dgm:t>
        <a:bodyPr/>
        <a:lstStyle/>
        <a:p>
          <a:endParaRPr lang="en-US"/>
        </a:p>
      </dgm:t>
    </dgm:pt>
    <dgm:pt modelId="{52C4C659-3C9D-4118-A445-E1C5D58EC143}" type="sibTrans" cxnId="{133B2728-4AED-4600-9C2D-A3E30170EA97}">
      <dgm:prSet/>
      <dgm:spPr/>
      <dgm:t>
        <a:bodyPr/>
        <a:lstStyle/>
        <a:p>
          <a:endParaRPr lang="en-US"/>
        </a:p>
      </dgm:t>
    </dgm:pt>
    <dgm:pt modelId="{A654E41B-C9C4-4F4F-A125-83ECEDBA1377}">
      <dgm:prSet/>
      <dgm:spPr/>
      <dgm:t>
        <a:bodyPr/>
        <a:lstStyle/>
        <a:p>
          <a:r>
            <a:rPr lang="en-US"/>
            <a:t>It sends the message: </a:t>
          </a:r>
          <a:r>
            <a:rPr lang="en-US" i="1"/>
            <a:t>“You shouldn’t feel this way — let’s fix it”</a:t>
          </a:r>
          <a:endParaRPr lang="en-US"/>
        </a:p>
      </dgm:t>
    </dgm:pt>
    <dgm:pt modelId="{9BDAA994-D6DC-48C2-875D-8506A97F015C}" type="parTrans" cxnId="{59E8ECCE-F86A-4012-A053-D83760044ED2}">
      <dgm:prSet/>
      <dgm:spPr/>
      <dgm:t>
        <a:bodyPr/>
        <a:lstStyle/>
        <a:p>
          <a:endParaRPr lang="en-US"/>
        </a:p>
      </dgm:t>
    </dgm:pt>
    <dgm:pt modelId="{760E78A7-255B-4EA1-A8A6-A8821C97D083}" type="sibTrans" cxnId="{59E8ECCE-F86A-4012-A053-D83760044ED2}">
      <dgm:prSet/>
      <dgm:spPr/>
      <dgm:t>
        <a:bodyPr/>
        <a:lstStyle/>
        <a:p>
          <a:endParaRPr lang="en-US"/>
        </a:p>
      </dgm:t>
    </dgm:pt>
    <dgm:pt modelId="{3E1F56B5-03D1-4A38-8FD8-31B452F90896}">
      <dgm:prSet/>
      <dgm:spPr/>
      <dgm:t>
        <a:bodyPr/>
        <a:lstStyle/>
        <a:p>
          <a:r>
            <a:rPr lang="en-US"/>
            <a:t>It bypasses the emotional experience and </a:t>
          </a:r>
          <a:r>
            <a:rPr lang="en-US" b="1"/>
            <a:t>doesn’t address the body’s need for safety first</a:t>
          </a:r>
          <a:endParaRPr lang="en-US"/>
        </a:p>
      </dgm:t>
    </dgm:pt>
    <dgm:pt modelId="{AD0B6760-9AE2-43FD-8788-861CA34CCCB6}" type="parTrans" cxnId="{2273D74A-93C2-4265-92E7-01970071AE32}">
      <dgm:prSet/>
      <dgm:spPr/>
      <dgm:t>
        <a:bodyPr/>
        <a:lstStyle/>
        <a:p>
          <a:endParaRPr lang="en-US"/>
        </a:p>
      </dgm:t>
    </dgm:pt>
    <dgm:pt modelId="{47E90822-748C-4B50-BDAD-D9657CB4926E}" type="sibTrans" cxnId="{2273D74A-93C2-4265-92E7-01970071AE32}">
      <dgm:prSet/>
      <dgm:spPr/>
      <dgm:t>
        <a:bodyPr/>
        <a:lstStyle/>
        <a:p>
          <a:endParaRPr lang="en-US"/>
        </a:p>
      </dgm:t>
    </dgm:pt>
    <dgm:pt modelId="{0B5D64EA-082A-482D-97D8-1F344BE3D821}">
      <dgm:prSet/>
      <dgm:spPr/>
      <dgm:t>
        <a:bodyPr/>
        <a:lstStyle/>
        <a:p>
          <a:r>
            <a:rPr lang="en-US"/>
            <a:t>Even the most practical solution won’t land if the nervous system still feels under threat</a:t>
          </a:r>
        </a:p>
      </dgm:t>
    </dgm:pt>
    <dgm:pt modelId="{AA2D0001-E2AC-414E-B145-136E6631B3FD}" type="parTrans" cxnId="{D65E0941-A426-48F0-984F-1FA4BE4BD93D}">
      <dgm:prSet/>
      <dgm:spPr/>
      <dgm:t>
        <a:bodyPr/>
        <a:lstStyle/>
        <a:p>
          <a:endParaRPr lang="en-US"/>
        </a:p>
      </dgm:t>
    </dgm:pt>
    <dgm:pt modelId="{DE40669F-0855-4D1C-BB31-2C5B87888FEF}" type="sibTrans" cxnId="{D65E0941-A426-48F0-984F-1FA4BE4BD93D}">
      <dgm:prSet/>
      <dgm:spPr/>
      <dgm:t>
        <a:bodyPr/>
        <a:lstStyle/>
        <a:p>
          <a:endParaRPr lang="en-US"/>
        </a:p>
      </dgm:t>
    </dgm:pt>
    <dgm:pt modelId="{C40E1AB5-4893-4219-A603-885B9EF15C46}" type="pres">
      <dgm:prSet presAssocID="{6B1AAC71-2073-4384-AAC3-A9D1B01A4BC6}" presName="linear" presStyleCnt="0">
        <dgm:presLayoutVars>
          <dgm:animLvl val="lvl"/>
          <dgm:resizeHandles val="exact"/>
        </dgm:presLayoutVars>
      </dgm:prSet>
      <dgm:spPr/>
    </dgm:pt>
    <dgm:pt modelId="{A967CCF5-C049-4E30-950D-46288765089C}" type="pres">
      <dgm:prSet presAssocID="{38FBD831-272E-4B86-A189-0FDD8F728C1B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8BC2B188-4DA6-4928-AC3D-3FC3CF827372}" type="pres">
      <dgm:prSet presAssocID="{52C4C659-3C9D-4118-A445-E1C5D58EC143}" presName="spacer" presStyleCnt="0"/>
      <dgm:spPr/>
    </dgm:pt>
    <dgm:pt modelId="{6EE959D5-70F6-4E25-BD87-F6D269F83F0D}" type="pres">
      <dgm:prSet presAssocID="{A654E41B-C9C4-4F4F-A125-83ECEDBA1377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8B5D8460-6B14-40FF-AE4E-5A6B3E359D94}" type="pres">
      <dgm:prSet presAssocID="{760E78A7-255B-4EA1-A8A6-A8821C97D083}" presName="spacer" presStyleCnt="0"/>
      <dgm:spPr/>
    </dgm:pt>
    <dgm:pt modelId="{B531FE87-DC44-4DD1-8BA7-5418FD5C3490}" type="pres">
      <dgm:prSet presAssocID="{3E1F56B5-03D1-4A38-8FD8-31B452F90896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BEC572B9-C2FC-47C5-8451-90FB6FB9ADA2}" type="pres">
      <dgm:prSet presAssocID="{47E90822-748C-4B50-BDAD-D9657CB4926E}" presName="spacer" presStyleCnt="0"/>
      <dgm:spPr/>
    </dgm:pt>
    <dgm:pt modelId="{F214FB59-0820-402E-8F19-D856ED814ECB}" type="pres">
      <dgm:prSet presAssocID="{0B5D64EA-082A-482D-97D8-1F344BE3D821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E02F60F-6832-43C6-A169-FE8FAD92E5E6}" type="presOf" srcId="{A654E41B-C9C4-4F4F-A125-83ECEDBA1377}" destId="{6EE959D5-70F6-4E25-BD87-F6D269F83F0D}" srcOrd="0" destOrd="0" presId="urn:microsoft.com/office/officeart/2005/8/layout/vList2"/>
    <dgm:cxn modelId="{133B2728-4AED-4600-9C2D-A3E30170EA97}" srcId="{6B1AAC71-2073-4384-AAC3-A9D1B01A4BC6}" destId="{38FBD831-272E-4B86-A189-0FDD8F728C1B}" srcOrd="0" destOrd="0" parTransId="{211F7813-28DC-4CAE-91DE-720FD74CF402}" sibTransId="{52C4C659-3C9D-4118-A445-E1C5D58EC143}"/>
    <dgm:cxn modelId="{3F85F040-B2A5-4C18-8CC6-B665F8E62ADB}" type="presOf" srcId="{38FBD831-272E-4B86-A189-0FDD8F728C1B}" destId="{A967CCF5-C049-4E30-950D-46288765089C}" srcOrd="0" destOrd="0" presId="urn:microsoft.com/office/officeart/2005/8/layout/vList2"/>
    <dgm:cxn modelId="{D65E0941-A426-48F0-984F-1FA4BE4BD93D}" srcId="{6B1AAC71-2073-4384-AAC3-A9D1B01A4BC6}" destId="{0B5D64EA-082A-482D-97D8-1F344BE3D821}" srcOrd="3" destOrd="0" parTransId="{AA2D0001-E2AC-414E-B145-136E6631B3FD}" sibTransId="{DE40669F-0855-4D1C-BB31-2C5B87888FEF}"/>
    <dgm:cxn modelId="{DA052849-8C23-4C55-B81E-10B3B1E3D811}" type="presOf" srcId="{0B5D64EA-082A-482D-97D8-1F344BE3D821}" destId="{F214FB59-0820-402E-8F19-D856ED814ECB}" srcOrd="0" destOrd="0" presId="urn:microsoft.com/office/officeart/2005/8/layout/vList2"/>
    <dgm:cxn modelId="{2273D74A-93C2-4265-92E7-01970071AE32}" srcId="{6B1AAC71-2073-4384-AAC3-A9D1B01A4BC6}" destId="{3E1F56B5-03D1-4A38-8FD8-31B452F90896}" srcOrd="2" destOrd="0" parTransId="{AD0B6760-9AE2-43FD-8788-861CA34CCCB6}" sibTransId="{47E90822-748C-4B50-BDAD-D9657CB4926E}"/>
    <dgm:cxn modelId="{39EF996F-2119-4595-B270-F876EBBBBC70}" type="presOf" srcId="{6B1AAC71-2073-4384-AAC3-A9D1B01A4BC6}" destId="{C40E1AB5-4893-4219-A603-885B9EF15C46}" srcOrd="0" destOrd="0" presId="urn:microsoft.com/office/officeart/2005/8/layout/vList2"/>
    <dgm:cxn modelId="{40F35A52-BD25-4FFC-A241-12D0F2774811}" type="presOf" srcId="{3E1F56B5-03D1-4A38-8FD8-31B452F90896}" destId="{B531FE87-DC44-4DD1-8BA7-5418FD5C3490}" srcOrd="0" destOrd="0" presId="urn:microsoft.com/office/officeart/2005/8/layout/vList2"/>
    <dgm:cxn modelId="{59E8ECCE-F86A-4012-A053-D83760044ED2}" srcId="{6B1AAC71-2073-4384-AAC3-A9D1B01A4BC6}" destId="{A654E41B-C9C4-4F4F-A125-83ECEDBA1377}" srcOrd="1" destOrd="0" parTransId="{9BDAA994-D6DC-48C2-875D-8506A97F015C}" sibTransId="{760E78A7-255B-4EA1-A8A6-A8821C97D083}"/>
    <dgm:cxn modelId="{BE1204F4-FDFF-4B95-8B61-4C2998DF069C}" type="presParOf" srcId="{C40E1AB5-4893-4219-A603-885B9EF15C46}" destId="{A967CCF5-C049-4E30-950D-46288765089C}" srcOrd="0" destOrd="0" presId="urn:microsoft.com/office/officeart/2005/8/layout/vList2"/>
    <dgm:cxn modelId="{1F77C543-8F00-4BDD-B2F2-36F8D053FE70}" type="presParOf" srcId="{C40E1AB5-4893-4219-A603-885B9EF15C46}" destId="{8BC2B188-4DA6-4928-AC3D-3FC3CF827372}" srcOrd="1" destOrd="0" presId="urn:microsoft.com/office/officeart/2005/8/layout/vList2"/>
    <dgm:cxn modelId="{46332C41-EB11-41CD-9144-62C4994B1150}" type="presParOf" srcId="{C40E1AB5-4893-4219-A603-885B9EF15C46}" destId="{6EE959D5-70F6-4E25-BD87-F6D269F83F0D}" srcOrd="2" destOrd="0" presId="urn:microsoft.com/office/officeart/2005/8/layout/vList2"/>
    <dgm:cxn modelId="{AC8B52E0-5A69-45C1-82C7-D39955F4D613}" type="presParOf" srcId="{C40E1AB5-4893-4219-A603-885B9EF15C46}" destId="{8B5D8460-6B14-40FF-AE4E-5A6B3E359D94}" srcOrd="3" destOrd="0" presId="urn:microsoft.com/office/officeart/2005/8/layout/vList2"/>
    <dgm:cxn modelId="{25FB953F-944A-4D3B-8BA0-A6D67D0A3219}" type="presParOf" srcId="{C40E1AB5-4893-4219-A603-885B9EF15C46}" destId="{B531FE87-DC44-4DD1-8BA7-5418FD5C3490}" srcOrd="4" destOrd="0" presId="urn:microsoft.com/office/officeart/2005/8/layout/vList2"/>
    <dgm:cxn modelId="{E4659F52-D926-41D1-B74A-1F8F038198BE}" type="presParOf" srcId="{C40E1AB5-4893-4219-A603-885B9EF15C46}" destId="{BEC572B9-C2FC-47C5-8451-90FB6FB9ADA2}" srcOrd="5" destOrd="0" presId="urn:microsoft.com/office/officeart/2005/8/layout/vList2"/>
    <dgm:cxn modelId="{F6711A2C-D8A2-427B-A9C9-CED0A4F4321E}" type="presParOf" srcId="{C40E1AB5-4893-4219-A603-885B9EF15C46}" destId="{F214FB59-0820-402E-8F19-D856ED814ECB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489F465-E48D-4F88-BC51-DDD2B389422E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0F0B49B8-4298-4239-BB3F-0DF0869DECEB}">
      <dgm:prSet/>
      <dgm:spPr/>
      <dgm:t>
        <a:bodyPr/>
        <a:lstStyle/>
        <a:p>
          <a:r>
            <a:rPr lang="en-US" dirty="0"/>
            <a:t>When leaders avoid holding someone accountable because they’re “going through something,” it may feel like empathy — but it actually </a:t>
          </a:r>
          <a:r>
            <a:rPr lang="en-US" b="1" dirty="0"/>
            <a:t>reinforces the dysregulation</a:t>
          </a:r>
          <a:endParaRPr lang="en-US" dirty="0"/>
        </a:p>
      </dgm:t>
    </dgm:pt>
    <dgm:pt modelId="{DF1C8178-8C48-4755-8F96-5397E57FC265}" type="parTrans" cxnId="{9ABD1160-4CB2-4FB1-A118-8B82194FF7C7}">
      <dgm:prSet/>
      <dgm:spPr/>
      <dgm:t>
        <a:bodyPr/>
        <a:lstStyle/>
        <a:p>
          <a:endParaRPr lang="en-US"/>
        </a:p>
      </dgm:t>
    </dgm:pt>
    <dgm:pt modelId="{18DA24B9-0903-4795-BF31-DDF7907246A8}" type="sibTrans" cxnId="{9ABD1160-4CB2-4FB1-A118-8B82194FF7C7}">
      <dgm:prSet/>
      <dgm:spPr/>
      <dgm:t>
        <a:bodyPr/>
        <a:lstStyle/>
        <a:p>
          <a:endParaRPr lang="en-US"/>
        </a:p>
      </dgm:t>
    </dgm:pt>
    <dgm:pt modelId="{93DE16CB-616B-48C0-82CE-8E52687FB7AB}">
      <dgm:prSet/>
      <dgm:spPr/>
      <dgm:t>
        <a:bodyPr/>
        <a:lstStyle/>
        <a:p>
          <a:r>
            <a:rPr lang="en-US"/>
            <a:t>It can unintentionally confirm: </a:t>
          </a:r>
          <a:r>
            <a:rPr lang="en-US" i="1"/>
            <a:t>“You’re not safe, not capable, and can’t handle hard things”</a:t>
          </a:r>
          <a:endParaRPr lang="en-US"/>
        </a:p>
      </dgm:t>
    </dgm:pt>
    <dgm:pt modelId="{A3AFAAF2-39DE-4ED4-9B72-F1EB9730CE69}" type="parTrans" cxnId="{B39CA9C3-9ABD-498C-98C7-30C1ABA6DB48}">
      <dgm:prSet/>
      <dgm:spPr/>
      <dgm:t>
        <a:bodyPr/>
        <a:lstStyle/>
        <a:p>
          <a:endParaRPr lang="en-US"/>
        </a:p>
      </dgm:t>
    </dgm:pt>
    <dgm:pt modelId="{7F263C15-4928-45D1-9ECB-9274E27AC10B}" type="sibTrans" cxnId="{B39CA9C3-9ABD-498C-98C7-30C1ABA6DB48}">
      <dgm:prSet/>
      <dgm:spPr/>
      <dgm:t>
        <a:bodyPr/>
        <a:lstStyle/>
        <a:p>
          <a:endParaRPr lang="en-US"/>
        </a:p>
      </dgm:t>
    </dgm:pt>
    <dgm:pt modelId="{AFB29320-0F5E-468E-84F2-E74656266046}">
      <dgm:prSet/>
      <dgm:spPr/>
      <dgm:t>
        <a:bodyPr/>
        <a:lstStyle/>
        <a:p>
          <a:r>
            <a:rPr lang="en-US"/>
            <a:t>It also removes the structure and clarity that </a:t>
          </a:r>
          <a:r>
            <a:rPr lang="en-US" b="1"/>
            <a:t>actually help the nervous system settle</a:t>
          </a:r>
          <a:endParaRPr lang="en-US"/>
        </a:p>
      </dgm:t>
    </dgm:pt>
    <dgm:pt modelId="{A551AA06-0411-4920-B360-9A80BA81AA00}" type="parTrans" cxnId="{75A3B263-02D0-4CFA-ADB7-DD51670DB3E4}">
      <dgm:prSet/>
      <dgm:spPr/>
      <dgm:t>
        <a:bodyPr/>
        <a:lstStyle/>
        <a:p>
          <a:endParaRPr lang="en-US"/>
        </a:p>
      </dgm:t>
    </dgm:pt>
    <dgm:pt modelId="{02E682B7-6FBF-46A0-BBFD-2FEEC64900D9}" type="sibTrans" cxnId="{75A3B263-02D0-4CFA-ADB7-DD51670DB3E4}">
      <dgm:prSet/>
      <dgm:spPr/>
      <dgm:t>
        <a:bodyPr/>
        <a:lstStyle/>
        <a:p>
          <a:endParaRPr lang="en-US"/>
        </a:p>
      </dgm:t>
    </dgm:pt>
    <dgm:pt modelId="{AFEC8356-B48E-495F-A96C-C7B91DECE93F}" type="pres">
      <dgm:prSet presAssocID="{0489F465-E48D-4F88-BC51-DDD2B389422E}" presName="root" presStyleCnt="0">
        <dgm:presLayoutVars>
          <dgm:dir/>
          <dgm:resizeHandles val="exact"/>
        </dgm:presLayoutVars>
      </dgm:prSet>
      <dgm:spPr/>
    </dgm:pt>
    <dgm:pt modelId="{39776B08-DF75-4EF4-8E2B-F6141D91041C}" type="pres">
      <dgm:prSet presAssocID="{0F0B49B8-4298-4239-BB3F-0DF0869DECEB}" presName="compNode" presStyleCnt="0"/>
      <dgm:spPr/>
    </dgm:pt>
    <dgm:pt modelId="{6F98186B-8E67-4835-B680-AA0154C38A6E}" type="pres">
      <dgm:prSet presAssocID="{0F0B49B8-4298-4239-BB3F-0DF0869DECEB}" presName="bgRect" presStyleLbl="bgShp" presStyleIdx="0" presStyleCnt="3"/>
      <dgm:spPr/>
    </dgm:pt>
    <dgm:pt modelId="{9D5BDC1C-F68B-4C46-A667-01BBB9837043}" type="pres">
      <dgm:prSet presAssocID="{0F0B49B8-4298-4239-BB3F-0DF0869DECE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 of People"/>
        </a:ext>
      </dgm:extLst>
    </dgm:pt>
    <dgm:pt modelId="{AE3E0706-6093-4959-A61D-E250FE571946}" type="pres">
      <dgm:prSet presAssocID="{0F0B49B8-4298-4239-BB3F-0DF0869DECEB}" presName="spaceRect" presStyleCnt="0"/>
      <dgm:spPr/>
    </dgm:pt>
    <dgm:pt modelId="{14EE316C-EEB9-4F0E-B23A-3FC60CB36C73}" type="pres">
      <dgm:prSet presAssocID="{0F0B49B8-4298-4239-BB3F-0DF0869DECEB}" presName="parTx" presStyleLbl="revTx" presStyleIdx="0" presStyleCnt="3">
        <dgm:presLayoutVars>
          <dgm:chMax val="0"/>
          <dgm:chPref val="0"/>
        </dgm:presLayoutVars>
      </dgm:prSet>
      <dgm:spPr/>
    </dgm:pt>
    <dgm:pt modelId="{975D71EB-91DA-4C81-83B1-393F030D1002}" type="pres">
      <dgm:prSet presAssocID="{18DA24B9-0903-4795-BF31-DDF7907246A8}" presName="sibTrans" presStyleCnt="0"/>
      <dgm:spPr/>
    </dgm:pt>
    <dgm:pt modelId="{FD871D22-2268-4A98-BB96-4DC7E3F0E652}" type="pres">
      <dgm:prSet presAssocID="{93DE16CB-616B-48C0-82CE-8E52687FB7AB}" presName="compNode" presStyleCnt="0"/>
      <dgm:spPr/>
    </dgm:pt>
    <dgm:pt modelId="{2634993A-300E-49B3-8439-F7EE8B6266E7}" type="pres">
      <dgm:prSet presAssocID="{93DE16CB-616B-48C0-82CE-8E52687FB7AB}" presName="bgRect" presStyleLbl="bgShp" presStyleIdx="1" presStyleCnt="3"/>
      <dgm:spPr/>
    </dgm:pt>
    <dgm:pt modelId="{558299F2-72EA-49A3-A590-2FBCC2C9F1F9}" type="pres">
      <dgm:prSet presAssocID="{93DE16CB-616B-48C0-82CE-8E52687FB7AB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 Sign"/>
        </a:ext>
      </dgm:extLst>
    </dgm:pt>
    <dgm:pt modelId="{194B74CC-F0A3-4806-ACDB-CF9A0EF20EC5}" type="pres">
      <dgm:prSet presAssocID="{93DE16CB-616B-48C0-82CE-8E52687FB7AB}" presName="spaceRect" presStyleCnt="0"/>
      <dgm:spPr/>
    </dgm:pt>
    <dgm:pt modelId="{827FA27C-47D3-46F4-BCBD-FA39C1990A49}" type="pres">
      <dgm:prSet presAssocID="{93DE16CB-616B-48C0-82CE-8E52687FB7AB}" presName="parTx" presStyleLbl="revTx" presStyleIdx="1" presStyleCnt="3">
        <dgm:presLayoutVars>
          <dgm:chMax val="0"/>
          <dgm:chPref val="0"/>
        </dgm:presLayoutVars>
      </dgm:prSet>
      <dgm:spPr/>
    </dgm:pt>
    <dgm:pt modelId="{DBCE98B8-3535-426A-B290-127229CFC8C4}" type="pres">
      <dgm:prSet presAssocID="{7F263C15-4928-45D1-9ECB-9274E27AC10B}" presName="sibTrans" presStyleCnt="0"/>
      <dgm:spPr/>
    </dgm:pt>
    <dgm:pt modelId="{8D2E0805-BA29-49EA-93B9-D857933185D5}" type="pres">
      <dgm:prSet presAssocID="{AFB29320-0F5E-468E-84F2-E74656266046}" presName="compNode" presStyleCnt="0"/>
      <dgm:spPr/>
    </dgm:pt>
    <dgm:pt modelId="{AB3DA6D1-0E78-4608-AFE9-FAE659BA4A36}" type="pres">
      <dgm:prSet presAssocID="{AFB29320-0F5E-468E-84F2-E74656266046}" presName="bgRect" presStyleLbl="bgShp" presStyleIdx="2" presStyleCnt="3"/>
      <dgm:spPr/>
    </dgm:pt>
    <dgm:pt modelId="{43CAD527-FCB5-47F7-8698-A948B3B55DD4}" type="pres">
      <dgm:prSet presAssocID="{AFB29320-0F5E-468E-84F2-E74656266046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rain"/>
        </a:ext>
      </dgm:extLst>
    </dgm:pt>
    <dgm:pt modelId="{3F267DB5-FD52-4D95-A479-9BCB37C7E548}" type="pres">
      <dgm:prSet presAssocID="{AFB29320-0F5E-468E-84F2-E74656266046}" presName="spaceRect" presStyleCnt="0"/>
      <dgm:spPr/>
    </dgm:pt>
    <dgm:pt modelId="{06FBC661-A467-49AD-9636-ED2A259EB974}" type="pres">
      <dgm:prSet presAssocID="{AFB29320-0F5E-468E-84F2-E74656266046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9ABD1160-4CB2-4FB1-A118-8B82194FF7C7}" srcId="{0489F465-E48D-4F88-BC51-DDD2B389422E}" destId="{0F0B49B8-4298-4239-BB3F-0DF0869DECEB}" srcOrd="0" destOrd="0" parTransId="{DF1C8178-8C48-4755-8F96-5397E57FC265}" sibTransId="{18DA24B9-0903-4795-BF31-DDF7907246A8}"/>
    <dgm:cxn modelId="{75A3B263-02D0-4CFA-ADB7-DD51670DB3E4}" srcId="{0489F465-E48D-4F88-BC51-DDD2B389422E}" destId="{AFB29320-0F5E-468E-84F2-E74656266046}" srcOrd="2" destOrd="0" parTransId="{A551AA06-0411-4920-B360-9A80BA81AA00}" sibTransId="{02E682B7-6FBF-46A0-BBFD-2FEEC64900D9}"/>
    <dgm:cxn modelId="{FB5E2D6C-E8D7-4BCE-B540-36FE5213EB6B}" type="presOf" srcId="{0489F465-E48D-4F88-BC51-DDD2B389422E}" destId="{AFEC8356-B48E-495F-A96C-C7B91DECE93F}" srcOrd="0" destOrd="0" presId="urn:microsoft.com/office/officeart/2018/2/layout/IconVerticalSolidList"/>
    <dgm:cxn modelId="{9995F590-755D-476D-B30A-0A976D9E7CD2}" type="presOf" srcId="{0F0B49B8-4298-4239-BB3F-0DF0869DECEB}" destId="{14EE316C-EEB9-4F0E-B23A-3FC60CB36C73}" srcOrd="0" destOrd="0" presId="urn:microsoft.com/office/officeart/2018/2/layout/IconVerticalSolidList"/>
    <dgm:cxn modelId="{34795BA4-55FF-49FB-9E08-19B268A156BD}" type="presOf" srcId="{AFB29320-0F5E-468E-84F2-E74656266046}" destId="{06FBC661-A467-49AD-9636-ED2A259EB974}" srcOrd="0" destOrd="0" presId="urn:microsoft.com/office/officeart/2018/2/layout/IconVerticalSolidList"/>
    <dgm:cxn modelId="{B39CA9C3-9ABD-498C-98C7-30C1ABA6DB48}" srcId="{0489F465-E48D-4F88-BC51-DDD2B389422E}" destId="{93DE16CB-616B-48C0-82CE-8E52687FB7AB}" srcOrd="1" destOrd="0" parTransId="{A3AFAAF2-39DE-4ED4-9B72-F1EB9730CE69}" sibTransId="{7F263C15-4928-45D1-9ECB-9274E27AC10B}"/>
    <dgm:cxn modelId="{74EB82FD-F5A8-4742-9908-BF7D0B6854FB}" type="presOf" srcId="{93DE16CB-616B-48C0-82CE-8E52687FB7AB}" destId="{827FA27C-47D3-46F4-BCBD-FA39C1990A49}" srcOrd="0" destOrd="0" presId="urn:microsoft.com/office/officeart/2018/2/layout/IconVerticalSolidList"/>
    <dgm:cxn modelId="{C137B81E-EE94-42F4-B297-105412DA8A71}" type="presParOf" srcId="{AFEC8356-B48E-495F-A96C-C7B91DECE93F}" destId="{39776B08-DF75-4EF4-8E2B-F6141D91041C}" srcOrd="0" destOrd="0" presId="urn:microsoft.com/office/officeart/2018/2/layout/IconVerticalSolidList"/>
    <dgm:cxn modelId="{0B72B5DB-196C-4205-A4D9-9602E0B3AD21}" type="presParOf" srcId="{39776B08-DF75-4EF4-8E2B-F6141D91041C}" destId="{6F98186B-8E67-4835-B680-AA0154C38A6E}" srcOrd="0" destOrd="0" presId="urn:microsoft.com/office/officeart/2018/2/layout/IconVerticalSolidList"/>
    <dgm:cxn modelId="{CFAACA35-1EDA-4069-BD36-4596717519BE}" type="presParOf" srcId="{39776B08-DF75-4EF4-8E2B-F6141D91041C}" destId="{9D5BDC1C-F68B-4C46-A667-01BBB9837043}" srcOrd="1" destOrd="0" presId="urn:microsoft.com/office/officeart/2018/2/layout/IconVerticalSolidList"/>
    <dgm:cxn modelId="{882FB0F2-834C-4F1B-AF20-A7EAFEB5C747}" type="presParOf" srcId="{39776B08-DF75-4EF4-8E2B-F6141D91041C}" destId="{AE3E0706-6093-4959-A61D-E250FE571946}" srcOrd="2" destOrd="0" presId="urn:microsoft.com/office/officeart/2018/2/layout/IconVerticalSolidList"/>
    <dgm:cxn modelId="{56F85FE2-B710-4C95-B05D-24E1E5B45957}" type="presParOf" srcId="{39776B08-DF75-4EF4-8E2B-F6141D91041C}" destId="{14EE316C-EEB9-4F0E-B23A-3FC60CB36C73}" srcOrd="3" destOrd="0" presId="urn:microsoft.com/office/officeart/2018/2/layout/IconVerticalSolidList"/>
    <dgm:cxn modelId="{5ABF2837-1754-4AF0-9254-1D53B039DEB0}" type="presParOf" srcId="{AFEC8356-B48E-495F-A96C-C7B91DECE93F}" destId="{975D71EB-91DA-4C81-83B1-393F030D1002}" srcOrd="1" destOrd="0" presId="urn:microsoft.com/office/officeart/2018/2/layout/IconVerticalSolidList"/>
    <dgm:cxn modelId="{D1C35E6F-9755-4890-A1C0-9D1A5363DDDE}" type="presParOf" srcId="{AFEC8356-B48E-495F-A96C-C7B91DECE93F}" destId="{FD871D22-2268-4A98-BB96-4DC7E3F0E652}" srcOrd="2" destOrd="0" presId="urn:microsoft.com/office/officeart/2018/2/layout/IconVerticalSolidList"/>
    <dgm:cxn modelId="{D4E7487A-9D74-407E-A735-675B4327CBE9}" type="presParOf" srcId="{FD871D22-2268-4A98-BB96-4DC7E3F0E652}" destId="{2634993A-300E-49B3-8439-F7EE8B6266E7}" srcOrd="0" destOrd="0" presId="urn:microsoft.com/office/officeart/2018/2/layout/IconVerticalSolidList"/>
    <dgm:cxn modelId="{EF57B1E8-EB78-47ED-A22F-55962EA06D0C}" type="presParOf" srcId="{FD871D22-2268-4A98-BB96-4DC7E3F0E652}" destId="{558299F2-72EA-49A3-A590-2FBCC2C9F1F9}" srcOrd="1" destOrd="0" presId="urn:microsoft.com/office/officeart/2018/2/layout/IconVerticalSolidList"/>
    <dgm:cxn modelId="{7896AF37-2B4C-4374-A380-552B0C4C49AF}" type="presParOf" srcId="{FD871D22-2268-4A98-BB96-4DC7E3F0E652}" destId="{194B74CC-F0A3-4806-ACDB-CF9A0EF20EC5}" srcOrd="2" destOrd="0" presId="urn:microsoft.com/office/officeart/2018/2/layout/IconVerticalSolidList"/>
    <dgm:cxn modelId="{34F4D376-9C31-4C06-8C37-7CB0F8CB1752}" type="presParOf" srcId="{FD871D22-2268-4A98-BB96-4DC7E3F0E652}" destId="{827FA27C-47D3-46F4-BCBD-FA39C1990A49}" srcOrd="3" destOrd="0" presId="urn:microsoft.com/office/officeart/2018/2/layout/IconVerticalSolidList"/>
    <dgm:cxn modelId="{7FE18A59-4F29-49A6-B6F5-DEBA71281AD7}" type="presParOf" srcId="{AFEC8356-B48E-495F-A96C-C7B91DECE93F}" destId="{DBCE98B8-3535-426A-B290-127229CFC8C4}" srcOrd="3" destOrd="0" presId="urn:microsoft.com/office/officeart/2018/2/layout/IconVerticalSolidList"/>
    <dgm:cxn modelId="{55213ABE-2FB6-4EA8-9080-3BE181BBB6EC}" type="presParOf" srcId="{AFEC8356-B48E-495F-A96C-C7B91DECE93F}" destId="{8D2E0805-BA29-49EA-93B9-D857933185D5}" srcOrd="4" destOrd="0" presId="urn:microsoft.com/office/officeart/2018/2/layout/IconVerticalSolidList"/>
    <dgm:cxn modelId="{5712C7D7-7977-4B3D-A7E0-991F7623211D}" type="presParOf" srcId="{8D2E0805-BA29-49EA-93B9-D857933185D5}" destId="{AB3DA6D1-0E78-4608-AFE9-FAE659BA4A36}" srcOrd="0" destOrd="0" presId="urn:microsoft.com/office/officeart/2018/2/layout/IconVerticalSolidList"/>
    <dgm:cxn modelId="{CBB231DC-09F3-4A57-9968-43D1A14FB107}" type="presParOf" srcId="{8D2E0805-BA29-49EA-93B9-D857933185D5}" destId="{43CAD527-FCB5-47F7-8698-A948B3B55DD4}" srcOrd="1" destOrd="0" presId="urn:microsoft.com/office/officeart/2018/2/layout/IconVerticalSolidList"/>
    <dgm:cxn modelId="{EA8CE6EE-3304-4F32-B600-7168FF6C7F1E}" type="presParOf" srcId="{8D2E0805-BA29-49EA-93B9-D857933185D5}" destId="{3F267DB5-FD52-4D95-A479-9BCB37C7E548}" srcOrd="2" destOrd="0" presId="urn:microsoft.com/office/officeart/2018/2/layout/IconVerticalSolidList"/>
    <dgm:cxn modelId="{04F1D8B2-6C85-485A-9166-4D1B19B59638}" type="presParOf" srcId="{8D2E0805-BA29-49EA-93B9-D857933185D5}" destId="{06FBC661-A467-49AD-9636-ED2A259EB97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7E4B1F4-9ABE-468D-AB47-7137B981C31E}" type="doc">
      <dgm:prSet loTypeId="urn:microsoft.com/office/officeart/2005/8/layout/process4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4B0B9829-199B-4628-A35F-646117B1ED40}">
      <dgm:prSet/>
      <dgm:spPr/>
      <dgm:t>
        <a:bodyPr/>
        <a:lstStyle/>
        <a:p>
          <a:r>
            <a:rPr lang="en-US"/>
            <a:t>As a leader, your role in co-regulation is to </a:t>
          </a:r>
          <a:r>
            <a:rPr lang="en-US" b="1"/>
            <a:t>create a safe environment</a:t>
          </a:r>
          <a:r>
            <a:rPr lang="en-US"/>
            <a:t> where others can calm their nervous system — not to carry or resolve their emotional experience for them.</a:t>
          </a:r>
        </a:p>
      </dgm:t>
    </dgm:pt>
    <dgm:pt modelId="{717BEA44-4499-46AF-A912-CE779CC87953}" type="parTrans" cxnId="{65658BF7-CD24-46C1-9DE0-CE8B1A375E1A}">
      <dgm:prSet/>
      <dgm:spPr/>
      <dgm:t>
        <a:bodyPr/>
        <a:lstStyle/>
        <a:p>
          <a:endParaRPr lang="en-US"/>
        </a:p>
      </dgm:t>
    </dgm:pt>
    <dgm:pt modelId="{C82E4648-19BC-47BF-A375-9533779542A5}" type="sibTrans" cxnId="{65658BF7-CD24-46C1-9DE0-CE8B1A375E1A}">
      <dgm:prSet/>
      <dgm:spPr/>
      <dgm:t>
        <a:bodyPr/>
        <a:lstStyle/>
        <a:p>
          <a:endParaRPr lang="en-US"/>
        </a:p>
      </dgm:t>
    </dgm:pt>
    <dgm:pt modelId="{73DE9564-016D-4463-99C8-548F223603C1}">
      <dgm:prSet/>
      <dgm:spPr/>
      <dgm:t>
        <a:bodyPr/>
        <a:lstStyle/>
        <a:p>
          <a:r>
            <a:rPr lang="en-US"/>
            <a:t>When someone is dysregulated, your steady presence, grounded tone, and nonjudgmental attention can help their nervous system feel safe enough to settle. This is compassion in action: offering support </a:t>
          </a:r>
          <a:r>
            <a:rPr lang="en-US" b="1"/>
            <a:t>without becoming entangled in their emotional state</a:t>
          </a:r>
          <a:r>
            <a:rPr lang="en-US"/>
            <a:t>.</a:t>
          </a:r>
        </a:p>
      </dgm:t>
    </dgm:pt>
    <dgm:pt modelId="{C8FF4A04-4C49-4E4F-A1DA-58BADD6FFA22}" type="parTrans" cxnId="{0D65B125-D724-4D8E-80AF-9A32789AE6F6}">
      <dgm:prSet/>
      <dgm:spPr/>
      <dgm:t>
        <a:bodyPr/>
        <a:lstStyle/>
        <a:p>
          <a:endParaRPr lang="en-US"/>
        </a:p>
      </dgm:t>
    </dgm:pt>
    <dgm:pt modelId="{EF624EAC-CD39-4BC7-9250-123728C0703A}" type="sibTrans" cxnId="{0D65B125-D724-4D8E-80AF-9A32789AE6F6}">
      <dgm:prSet/>
      <dgm:spPr/>
      <dgm:t>
        <a:bodyPr/>
        <a:lstStyle/>
        <a:p>
          <a:endParaRPr lang="en-US"/>
        </a:p>
      </dgm:t>
    </dgm:pt>
    <dgm:pt modelId="{0021C147-1E7C-4215-B092-80E560BD7487}" type="pres">
      <dgm:prSet presAssocID="{C7E4B1F4-9ABE-468D-AB47-7137B981C31E}" presName="Name0" presStyleCnt="0">
        <dgm:presLayoutVars>
          <dgm:dir/>
          <dgm:animLvl val="lvl"/>
          <dgm:resizeHandles val="exact"/>
        </dgm:presLayoutVars>
      </dgm:prSet>
      <dgm:spPr/>
    </dgm:pt>
    <dgm:pt modelId="{04899303-9777-4DD7-A1EB-2F15F313FB97}" type="pres">
      <dgm:prSet presAssocID="{73DE9564-016D-4463-99C8-548F223603C1}" presName="boxAndChildren" presStyleCnt="0"/>
      <dgm:spPr/>
    </dgm:pt>
    <dgm:pt modelId="{D6A64551-9198-4297-8B7F-85F22FF8630E}" type="pres">
      <dgm:prSet presAssocID="{73DE9564-016D-4463-99C8-548F223603C1}" presName="parentTextBox" presStyleLbl="node1" presStyleIdx="0" presStyleCnt="2"/>
      <dgm:spPr/>
    </dgm:pt>
    <dgm:pt modelId="{13777200-0CCB-444B-B125-7252D3ADBFA8}" type="pres">
      <dgm:prSet presAssocID="{C82E4648-19BC-47BF-A375-9533779542A5}" presName="sp" presStyleCnt="0"/>
      <dgm:spPr/>
    </dgm:pt>
    <dgm:pt modelId="{1E50C114-A15E-4F42-938E-D143EE142149}" type="pres">
      <dgm:prSet presAssocID="{4B0B9829-199B-4628-A35F-646117B1ED40}" presName="arrowAndChildren" presStyleCnt="0"/>
      <dgm:spPr/>
    </dgm:pt>
    <dgm:pt modelId="{980BD3EE-172F-45A7-A643-7A9E2217470C}" type="pres">
      <dgm:prSet presAssocID="{4B0B9829-199B-4628-A35F-646117B1ED40}" presName="parentTextArrow" presStyleLbl="node1" presStyleIdx="1" presStyleCnt="2"/>
      <dgm:spPr/>
    </dgm:pt>
  </dgm:ptLst>
  <dgm:cxnLst>
    <dgm:cxn modelId="{02D92300-37AE-4E5F-9500-40D5CC0995D4}" type="presOf" srcId="{C7E4B1F4-9ABE-468D-AB47-7137B981C31E}" destId="{0021C147-1E7C-4215-B092-80E560BD7487}" srcOrd="0" destOrd="0" presId="urn:microsoft.com/office/officeart/2005/8/layout/process4"/>
    <dgm:cxn modelId="{0D65B125-D724-4D8E-80AF-9A32789AE6F6}" srcId="{C7E4B1F4-9ABE-468D-AB47-7137B981C31E}" destId="{73DE9564-016D-4463-99C8-548F223603C1}" srcOrd="1" destOrd="0" parTransId="{C8FF4A04-4C49-4E4F-A1DA-58BADD6FFA22}" sibTransId="{EF624EAC-CD39-4BC7-9250-123728C0703A}"/>
    <dgm:cxn modelId="{12854C2D-5AB8-4621-91A5-BF6EF4A306B9}" type="presOf" srcId="{73DE9564-016D-4463-99C8-548F223603C1}" destId="{D6A64551-9198-4297-8B7F-85F22FF8630E}" srcOrd="0" destOrd="0" presId="urn:microsoft.com/office/officeart/2005/8/layout/process4"/>
    <dgm:cxn modelId="{6ED78394-F6FE-4560-AA4D-3993967165D4}" type="presOf" srcId="{4B0B9829-199B-4628-A35F-646117B1ED40}" destId="{980BD3EE-172F-45A7-A643-7A9E2217470C}" srcOrd="0" destOrd="0" presId="urn:microsoft.com/office/officeart/2005/8/layout/process4"/>
    <dgm:cxn modelId="{65658BF7-CD24-46C1-9DE0-CE8B1A375E1A}" srcId="{C7E4B1F4-9ABE-468D-AB47-7137B981C31E}" destId="{4B0B9829-199B-4628-A35F-646117B1ED40}" srcOrd="0" destOrd="0" parTransId="{717BEA44-4499-46AF-A912-CE779CC87953}" sibTransId="{C82E4648-19BC-47BF-A375-9533779542A5}"/>
    <dgm:cxn modelId="{FB2AC28C-A67D-4AFA-8358-3936C4344548}" type="presParOf" srcId="{0021C147-1E7C-4215-B092-80E560BD7487}" destId="{04899303-9777-4DD7-A1EB-2F15F313FB97}" srcOrd="0" destOrd="0" presId="urn:microsoft.com/office/officeart/2005/8/layout/process4"/>
    <dgm:cxn modelId="{9A8B4CE7-8704-4C4B-A977-1C9A7672FBA3}" type="presParOf" srcId="{04899303-9777-4DD7-A1EB-2F15F313FB97}" destId="{D6A64551-9198-4297-8B7F-85F22FF8630E}" srcOrd="0" destOrd="0" presId="urn:microsoft.com/office/officeart/2005/8/layout/process4"/>
    <dgm:cxn modelId="{054BB88E-C907-45A3-943A-A177D28C9D1E}" type="presParOf" srcId="{0021C147-1E7C-4215-B092-80E560BD7487}" destId="{13777200-0CCB-444B-B125-7252D3ADBFA8}" srcOrd="1" destOrd="0" presId="urn:microsoft.com/office/officeart/2005/8/layout/process4"/>
    <dgm:cxn modelId="{6BE11C03-3010-4828-9D11-1F2EAC0D02D5}" type="presParOf" srcId="{0021C147-1E7C-4215-B092-80E560BD7487}" destId="{1E50C114-A15E-4F42-938E-D143EE142149}" srcOrd="2" destOrd="0" presId="urn:microsoft.com/office/officeart/2005/8/layout/process4"/>
    <dgm:cxn modelId="{E96A8DBE-D744-4FCA-A6BE-CE03B7B7AB82}" type="presParOf" srcId="{1E50C114-A15E-4F42-938E-D143EE142149}" destId="{980BD3EE-172F-45A7-A643-7A9E2217470C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B61F556-0E24-4F68-BB74-E374AF8194B5}">
      <dsp:nvSpPr>
        <dsp:cNvPr id="0" name=""/>
        <dsp:cNvSpPr/>
      </dsp:nvSpPr>
      <dsp:spPr>
        <a:xfrm>
          <a:off x="1680" y="398813"/>
          <a:ext cx="4837113" cy="262850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On one side is </a:t>
          </a:r>
          <a:r>
            <a:rPr lang="en-US" sz="2800" b="1" kern="1200" dirty="0"/>
            <a:t>empathy</a:t>
          </a:r>
          <a:r>
            <a:rPr lang="en-US" sz="2800" kern="1200" dirty="0"/>
            <a:t> — the human part of their role that wants to support, protect, and nurture people through difficult situations. </a:t>
          </a:r>
        </a:p>
      </dsp:txBody>
      <dsp:txXfrm>
        <a:off x="1680" y="398813"/>
        <a:ext cx="4837113" cy="2628508"/>
      </dsp:txXfrm>
    </dsp:sp>
    <dsp:sp modelId="{CAD3B822-5968-4D42-B8EF-047C6ACCD0D4}">
      <dsp:nvSpPr>
        <dsp:cNvPr id="0" name=""/>
        <dsp:cNvSpPr/>
      </dsp:nvSpPr>
      <dsp:spPr>
        <a:xfrm>
          <a:off x="5624008" y="398813"/>
          <a:ext cx="4635911" cy="2690428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On the other side is </a:t>
          </a:r>
          <a:r>
            <a:rPr lang="en-US" sz="2800" b="1" kern="1200" dirty="0"/>
            <a:t>compliance</a:t>
          </a:r>
          <a:r>
            <a:rPr lang="en-US" sz="2800" kern="1200" dirty="0"/>
            <a:t> — the policies, legal frameworks, and organizational responsibilities that require consistency, documentation, and tough decisions.</a:t>
          </a:r>
        </a:p>
      </dsp:txBody>
      <dsp:txXfrm>
        <a:off x="5624008" y="398813"/>
        <a:ext cx="4635911" cy="26904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0F1A96-286C-4AFD-8980-0907E77CFD79}">
      <dsp:nvSpPr>
        <dsp:cNvPr id="0" name=""/>
        <dsp:cNvSpPr/>
      </dsp:nvSpPr>
      <dsp:spPr>
        <a:xfrm>
          <a:off x="50" y="23297"/>
          <a:ext cx="4832035" cy="159981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Sympathy: Acknowledging someone’s hardship from a distance, often paired with pity. </a:t>
          </a:r>
          <a:endParaRPr lang="en-US" sz="2600" kern="1200" dirty="0"/>
        </a:p>
      </dsp:txBody>
      <dsp:txXfrm>
        <a:off x="50" y="23297"/>
        <a:ext cx="4832035" cy="1599810"/>
      </dsp:txXfrm>
    </dsp:sp>
    <dsp:sp modelId="{0552996C-D022-4D89-A68A-128AB3AB6F31}">
      <dsp:nvSpPr>
        <dsp:cNvPr id="0" name=""/>
        <dsp:cNvSpPr/>
      </dsp:nvSpPr>
      <dsp:spPr>
        <a:xfrm>
          <a:off x="50" y="1623107"/>
          <a:ext cx="4832035" cy="11419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1" kern="1200" dirty="0"/>
            <a:t>Example: </a:t>
          </a:r>
          <a:r>
            <a:rPr lang="en-US" sz="2600" kern="1200" dirty="0"/>
            <a:t>“I feel bad for you.”</a:t>
          </a:r>
        </a:p>
      </dsp:txBody>
      <dsp:txXfrm>
        <a:off x="50" y="1623107"/>
        <a:ext cx="4832035" cy="1141920"/>
      </dsp:txXfrm>
    </dsp:sp>
    <dsp:sp modelId="{2A72BAF1-F7E9-496A-92E0-FD7A71653A07}">
      <dsp:nvSpPr>
        <dsp:cNvPr id="0" name=""/>
        <dsp:cNvSpPr/>
      </dsp:nvSpPr>
      <dsp:spPr>
        <a:xfrm>
          <a:off x="5508571" y="23297"/>
          <a:ext cx="4832035" cy="1599810"/>
        </a:xfrm>
        <a:prstGeom prst="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84912" tIns="105664" rIns="184912" bIns="105664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/>
            <a:t>Empathy: Understanding and sharing another’s feelings by putting yourself in their shoes.</a:t>
          </a:r>
          <a:endParaRPr lang="en-US" sz="2600" kern="1200" dirty="0"/>
        </a:p>
      </dsp:txBody>
      <dsp:txXfrm>
        <a:off x="5508571" y="23297"/>
        <a:ext cx="4832035" cy="1599810"/>
      </dsp:txXfrm>
    </dsp:sp>
    <dsp:sp modelId="{3AF6A11C-D8D8-4804-8166-D29FC55E3A8E}">
      <dsp:nvSpPr>
        <dsp:cNvPr id="0" name=""/>
        <dsp:cNvSpPr/>
      </dsp:nvSpPr>
      <dsp:spPr>
        <a:xfrm>
          <a:off x="5508571" y="1623107"/>
          <a:ext cx="4832035" cy="1141920"/>
        </a:xfrm>
        <a:prstGeom prst="rect">
          <a:avLst/>
        </a:prstGeom>
        <a:solidFill>
          <a:schemeClr val="dk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8684" tIns="138684" rIns="184912" bIns="208026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b="1" kern="1200" dirty="0"/>
            <a:t>Example:</a:t>
          </a:r>
          <a:r>
            <a:rPr lang="en-US" sz="2600" kern="1200" dirty="0"/>
            <a:t> “I can imagine how overwhelming that must feel.”</a:t>
          </a:r>
        </a:p>
      </dsp:txBody>
      <dsp:txXfrm>
        <a:off x="5508571" y="1623107"/>
        <a:ext cx="4832035" cy="114192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3992BC1-7553-4812-8C28-C761325467FC}">
      <dsp:nvSpPr>
        <dsp:cNvPr id="0" name=""/>
        <dsp:cNvSpPr/>
      </dsp:nvSpPr>
      <dsp:spPr>
        <a:xfrm>
          <a:off x="0" y="0"/>
          <a:ext cx="8613648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DE29100-45D7-4430-ADAC-3B20634E8CCC}">
      <dsp:nvSpPr>
        <dsp:cNvPr id="0" name=""/>
        <dsp:cNvSpPr/>
      </dsp:nvSpPr>
      <dsp:spPr>
        <a:xfrm>
          <a:off x="0" y="0"/>
          <a:ext cx="8613648" cy="1550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Leaders are typically taught to avoid sympathy, as it can create distance, reinforce power imbalances, or come across as patronizing. Instead, they're encouraged to practice empathy — to understand and emotionally connect with what others are experiencing. 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But what’s often missing is </a:t>
          </a:r>
          <a:r>
            <a:rPr lang="en-US" sz="1800" b="1" kern="1200" dirty="0"/>
            <a:t>how</a:t>
          </a:r>
          <a:r>
            <a:rPr lang="en-US" sz="1800" kern="1200" dirty="0"/>
            <a:t> to apply that empathy in a leadership context, especially when hard decisions, boundaries, or accountability are involved.</a:t>
          </a: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0" y="0"/>
        <a:ext cx="8613648" cy="1550991"/>
      </dsp:txXfrm>
    </dsp:sp>
    <dsp:sp modelId="{7505DA99-92F5-4564-A978-4533560145BD}">
      <dsp:nvSpPr>
        <dsp:cNvPr id="0" name=""/>
        <dsp:cNvSpPr/>
      </dsp:nvSpPr>
      <dsp:spPr>
        <a:xfrm>
          <a:off x="0" y="2589209"/>
          <a:ext cx="8613648" cy="0"/>
        </a:xfrm>
        <a:prstGeom prst="lin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7000"/>
                <a:satMod val="100000"/>
                <a:lumMod val="102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hade val="100000"/>
                <a:satMod val="103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3000"/>
                <a:satMod val="110000"/>
                <a:lumMod val="99000"/>
              </a:schemeClr>
            </a:gs>
          </a:gsLst>
          <a:lin ang="5400000" scaled="0"/>
        </a:gra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4B50AE5-DEAA-462F-9EED-82409235E544}">
      <dsp:nvSpPr>
        <dsp:cNvPr id="0" name=""/>
        <dsp:cNvSpPr/>
      </dsp:nvSpPr>
      <dsp:spPr>
        <a:xfrm>
          <a:off x="0" y="1550991"/>
          <a:ext cx="8613648" cy="15509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600" kern="1200" dirty="0"/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This often results in </a:t>
          </a:r>
          <a:r>
            <a:rPr lang="en-US" sz="2000" b="1" kern="1200" dirty="0"/>
            <a:t>Empathy Fatigue</a:t>
          </a:r>
          <a:r>
            <a:rPr lang="en-US" sz="1600" kern="1200" dirty="0"/>
            <a:t>.</a:t>
          </a:r>
        </a:p>
      </dsp:txBody>
      <dsp:txXfrm>
        <a:off x="0" y="1550991"/>
        <a:ext cx="8613648" cy="155099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B6115-6B79-4CD7-8FFF-6659B694EF1A}">
      <dsp:nvSpPr>
        <dsp:cNvPr id="0" name=""/>
        <dsp:cNvSpPr/>
      </dsp:nvSpPr>
      <dsp:spPr>
        <a:xfrm>
          <a:off x="0" y="3849"/>
          <a:ext cx="5607050" cy="81998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C9A4A6-4EB8-4EFD-8802-AC2642BBD417}">
      <dsp:nvSpPr>
        <dsp:cNvPr id="0" name=""/>
        <dsp:cNvSpPr/>
      </dsp:nvSpPr>
      <dsp:spPr>
        <a:xfrm>
          <a:off x="248044" y="188345"/>
          <a:ext cx="450990" cy="45099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14FA83-B687-44A7-9DC9-F57FB37314BB}">
      <dsp:nvSpPr>
        <dsp:cNvPr id="0" name=""/>
        <dsp:cNvSpPr/>
      </dsp:nvSpPr>
      <dsp:spPr>
        <a:xfrm>
          <a:off x="947080" y="3849"/>
          <a:ext cx="4659969" cy="81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82" tIns="86782" rIns="86782" bIns="867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b="1" kern="1200"/>
            <a:t>Empathy alone doesn’t give you tools — just feelings.</a:t>
          </a:r>
          <a:endParaRPr lang="en-US" sz="1900" kern="1200"/>
        </a:p>
      </dsp:txBody>
      <dsp:txXfrm>
        <a:off x="947080" y="3849"/>
        <a:ext cx="4659969" cy="819983"/>
      </dsp:txXfrm>
    </dsp:sp>
    <dsp:sp modelId="{56F70BBE-8315-4199-9DBF-CE2CA95D15C7}">
      <dsp:nvSpPr>
        <dsp:cNvPr id="0" name=""/>
        <dsp:cNvSpPr/>
      </dsp:nvSpPr>
      <dsp:spPr>
        <a:xfrm>
          <a:off x="0" y="1028828"/>
          <a:ext cx="5607050" cy="81998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E6E46A-16BE-42AA-8A52-054BDBB73A7A}">
      <dsp:nvSpPr>
        <dsp:cNvPr id="0" name=""/>
        <dsp:cNvSpPr/>
      </dsp:nvSpPr>
      <dsp:spPr>
        <a:xfrm>
          <a:off x="248044" y="1213325"/>
          <a:ext cx="450990" cy="45099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F66091-DC79-417A-B43C-D6C6DA35F6D8}">
      <dsp:nvSpPr>
        <dsp:cNvPr id="0" name=""/>
        <dsp:cNvSpPr/>
      </dsp:nvSpPr>
      <dsp:spPr>
        <a:xfrm>
          <a:off x="947080" y="1028828"/>
          <a:ext cx="4659969" cy="81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82" tIns="86782" rIns="86782" bIns="867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Empathy helps you </a:t>
          </a:r>
          <a:r>
            <a:rPr lang="en-US" sz="1900" i="1" kern="1200"/>
            <a:t>feel</a:t>
          </a:r>
          <a:r>
            <a:rPr lang="en-US" sz="1900" kern="1200"/>
            <a:t> for someone, but it doesn’t always help you </a:t>
          </a:r>
          <a:r>
            <a:rPr lang="en-US" sz="1900" i="1" kern="1200"/>
            <a:t>help</a:t>
          </a:r>
          <a:r>
            <a:rPr lang="en-US" sz="1900" kern="1200"/>
            <a:t> them.</a:t>
          </a:r>
        </a:p>
      </dsp:txBody>
      <dsp:txXfrm>
        <a:off x="947080" y="1028828"/>
        <a:ext cx="4659969" cy="819983"/>
      </dsp:txXfrm>
    </dsp:sp>
    <dsp:sp modelId="{38CEBD68-62BF-4615-A93C-2356115D5765}">
      <dsp:nvSpPr>
        <dsp:cNvPr id="0" name=""/>
        <dsp:cNvSpPr/>
      </dsp:nvSpPr>
      <dsp:spPr>
        <a:xfrm>
          <a:off x="0" y="2053808"/>
          <a:ext cx="5607050" cy="81998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FED157-C2AF-40E3-BF2F-7D04D5089D52}">
      <dsp:nvSpPr>
        <dsp:cNvPr id="0" name=""/>
        <dsp:cNvSpPr/>
      </dsp:nvSpPr>
      <dsp:spPr>
        <a:xfrm>
          <a:off x="248044" y="2238304"/>
          <a:ext cx="450990" cy="45099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5F47EC-0CA7-44F5-B5A9-44B79E8B687E}">
      <dsp:nvSpPr>
        <dsp:cNvPr id="0" name=""/>
        <dsp:cNvSpPr/>
      </dsp:nvSpPr>
      <dsp:spPr>
        <a:xfrm>
          <a:off x="947080" y="2053808"/>
          <a:ext cx="4659969" cy="81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82" tIns="86782" rIns="86782" bIns="867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You may see the pain but feel helpless.</a:t>
          </a:r>
        </a:p>
      </dsp:txBody>
      <dsp:txXfrm>
        <a:off x="947080" y="2053808"/>
        <a:ext cx="4659969" cy="819983"/>
      </dsp:txXfrm>
    </dsp:sp>
    <dsp:sp modelId="{CE32FCB8-0B13-4BB2-9724-26507E9CC41D}">
      <dsp:nvSpPr>
        <dsp:cNvPr id="0" name=""/>
        <dsp:cNvSpPr/>
      </dsp:nvSpPr>
      <dsp:spPr>
        <a:xfrm>
          <a:off x="0" y="3078787"/>
          <a:ext cx="5607050" cy="81998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5CDF5E-EF0A-4096-9FCF-1CE06C15F4B5}">
      <dsp:nvSpPr>
        <dsp:cNvPr id="0" name=""/>
        <dsp:cNvSpPr/>
      </dsp:nvSpPr>
      <dsp:spPr>
        <a:xfrm>
          <a:off x="248044" y="3263283"/>
          <a:ext cx="450990" cy="45099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DB64524-6678-4ABD-B4A4-DEB921F094C0}">
      <dsp:nvSpPr>
        <dsp:cNvPr id="0" name=""/>
        <dsp:cNvSpPr/>
      </dsp:nvSpPr>
      <dsp:spPr>
        <a:xfrm>
          <a:off x="947080" y="3078787"/>
          <a:ext cx="4659969" cy="81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82" tIns="86782" rIns="86782" bIns="867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You may try to fix the wrong thing.</a:t>
          </a:r>
        </a:p>
      </dsp:txBody>
      <dsp:txXfrm>
        <a:off x="947080" y="3078787"/>
        <a:ext cx="4659969" cy="819983"/>
      </dsp:txXfrm>
    </dsp:sp>
    <dsp:sp modelId="{8EDFD402-CF22-4161-A1C9-F92ED7B80998}">
      <dsp:nvSpPr>
        <dsp:cNvPr id="0" name=""/>
        <dsp:cNvSpPr/>
      </dsp:nvSpPr>
      <dsp:spPr>
        <a:xfrm>
          <a:off x="0" y="4103766"/>
          <a:ext cx="5607050" cy="81998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6DA44D-80CB-461B-969B-A34D3DF57FBC}">
      <dsp:nvSpPr>
        <dsp:cNvPr id="0" name=""/>
        <dsp:cNvSpPr/>
      </dsp:nvSpPr>
      <dsp:spPr>
        <a:xfrm>
          <a:off x="248044" y="4288263"/>
          <a:ext cx="450990" cy="45099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C07FC48-E843-4CE1-BB6E-D0051875D78E}">
      <dsp:nvSpPr>
        <dsp:cNvPr id="0" name=""/>
        <dsp:cNvSpPr/>
      </dsp:nvSpPr>
      <dsp:spPr>
        <a:xfrm>
          <a:off x="947080" y="4103766"/>
          <a:ext cx="4659969" cy="8199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82" tIns="86782" rIns="86782" bIns="86782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You may spiral with them, instead of guiding them out.</a:t>
          </a:r>
        </a:p>
      </dsp:txBody>
      <dsp:txXfrm>
        <a:off x="947080" y="4103766"/>
        <a:ext cx="4659969" cy="81998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967CCF5-C049-4E30-950D-46288765089C}">
      <dsp:nvSpPr>
        <dsp:cNvPr id="0" name=""/>
        <dsp:cNvSpPr/>
      </dsp:nvSpPr>
      <dsp:spPr>
        <a:xfrm>
          <a:off x="0" y="96982"/>
          <a:ext cx="6151562" cy="1221041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Jumping into problem-solving often overwhelms the person further</a:t>
          </a:r>
        </a:p>
      </dsp:txBody>
      <dsp:txXfrm>
        <a:off x="59606" y="156588"/>
        <a:ext cx="6032350" cy="1101829"/>
      </dsp:txXfrm>
    </dsp:sp>
    <dsp:sp modelId="{6EE959D5-70F6-4E25-BD87-F6D269F83F0D}">
      <dsp:nvSpPr>
        <dsp:cNvPr id="0" name=""/>
        <dsp:cNvSpPr/>
      </dsp:nvSpPr>
      <dsp:spPr>
        <a:xfrm>
          <a:off x="0" y="1384263"/>
          <a:ext cx="6151562" cy="1221041"/>
        </a:xfrm>
        <a:prstGeom prst="roundRect">
          <a:avLst/>
        </a:prstGeom>
        <a:solidFill>
          <a:schemeClr val="accent2">
            <a:hueOff val="-3450629"/>
            <a:satOff val="15286"/>
            <a:lumOff val="-56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It sends the message: </a:t>
          </a:r>
          <a:r>
            <a:rPr lang="en-US" sz="2300" i="1" kern="1200"/>
            <a:t>“You shouldn’t feel this way — let’s fix it”</a:t>
          </a:r>
          <a:endParaRPr lang="en-US" sz="2300" kern="1200"/>
        </a:p>
      </dsp:txBody>
      <dsp:txXfrm>
        <a:off x="59606" y="1443869"/>
        <a:ext cx="6032350" cy="1101829"/>
      </dsp:txXfrm>
    </dsp:sp>
    <dsp:sp modelId="{B531FE87-DC44-4DD1-8BA7-5418FD5C3490}">
      <dsp:nvSpPr>
        <dsp:cNvPr id="0" name=""/>
        <dsp:cNvSpPr/>
      </dsp:nvSpPr>
      <dsp:spPr>
        <a:xfrm>
          <a:off x="0" y="2671545"/>
          <a:ext cx="6151562" cy="1221041"/>
        </a:xfrm>
        <a:prstGeom prst="roundRect">
          <a:avLst/>
        </a:prstGeom>
        <a:solidFill>
          <a:schemeClr val="accent2">
            <a:hueOff val="-6901259"/>
            <a:satOff val="30573"/>
            <a:lumOff val="-1124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It bypasses the emotional experience and </a:t>
          </a:r>
          <a:r>
            <a:rPr lang="en-US" sz="2300" b="1" kern="1200"/>
            <a:t>doesn’t address the body’s need for safety first</a:t>
          </a:r>
          <a:endParaRPr lang="en-US" sz="2300" kern="1200"/>
        </a:p>
      </dsp:txBody>
      <dsp:txXfrm>
        <a:off x="59606" y="2731151"/>
        <a:ext cx="6032350" cy="1101829"/>
      </dsp:txXfrm>
    </dsp:sp>
    <dsp:sp modelId="{F214FB59-0820-402E-8F19-D856ED814ECB}">
      <dsp:nvSpPr>
        <dsp:cNvPr id="0" name=""/>
        <dsp:cNvSpPr/>
      </dsp:nvSpPr>
      <dsp:spPr>
        <a:xfrm>
          <a:off x="0" y="3958826"/>
          <a:ext cx="6151562" cy="1221041"/>
        </a:xfrm>
        <a:prstGeom prst="roundRect">
          <a:avLst/>
        </a:prstGeom>
        <a:solidFill>
          <a:schemeClr val="accent2">
            <a:hueOff val="-10351888"/>
            <a:satOff val="45859"/>
            <a:lumOff val="-1686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Even the most practical solution won’t land if the nervous system still feels under threat</a:t>
          </a:r>
        </a:p>
      </dsp:txBody>
      <dsp:txXfrm>
        <a:off x="59606" y="4018432"/>
        <a:ext cx="6032350" cy="110182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98186B-8E67-4835-B680-AA0154C38A6E}">
      <dsp:nvSpPr>
        <dsp:cNvPr id="0" name=""/>
        <dsp:cNvSpPr/>
      </dsp:nvSpPr>
      <dsp:spPr>
        <a:xfrm>
          <a:off x="0" y="340"/>
          <a:ext cx="10340658" cy="7964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5BDC1C-F68B-4C46-A667-01BBB9837043}">
      <dsp:nvSpPr>
        <dsp:cNvPr id="0" name=""/>
        <dsp:cNvSpPr/>
      </dsp:nvSpPr>
      <dsp:spPr>
        <a:xfrm>
          <a:off x="240932" y="179546"/>
          <a:ext cx="438058" cy="4380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EE316C-EEB9-4F0E-B23A-3FC60CB36C73}">
      <dsp:nvSpPr>
        <dsp:cNvPr id="0" name=""/>
        <dsp:cNvSpPr/>
      </dsp:nvSpPr>
      <dsp:spPr>
        <a:xfrm>
          <a:off x="919922" y="340"/>
          <a:ext cx="9420735" cy="796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293" tIns="84293" rIns="84293" bIns="8429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When leaders avoid holding someone accountable because they’re “going through something,” it may feel like empathy — but it actually </a:t>
          </a:r>
          <a:r>
            <a:rPr lang="en-US" sz="2000" b="1" kern="1200" dirty="0"/>
            <a:t>reinforces the dysregulation</a:t>
          </a:r>
          <a:endParaRPr lang="en-US" sz="2000" kern="1200" dirty="0"/>
        </a:p>
      </dsp:txBody>
      <dsp:txXfrm>
        <a:off x="919922" y="340"/>
        <a:ext cx="9420735" cy="796469"/>
      </dsp:txXfrm>
    </dsp:sp>
    <dsp:sp modelId="{2634993A-300E-49B3-8439-F7EE8B6266E7}">
      <dsp:nvSpPr>
        <dsp:cNvPr id="0" name=""/>
        <dsp:cNvSpPr/>
      </dsp:nvSpPr>
      <dsp:spPr>
        <a:xfrm>
          <a:off x="0" y="995927"/>
          <a:ext cx="10340658" cy="7964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299F2-72EA-49A3-A590-2FBCC2C9F1F9}">
      <dsp:nvSpPr>
        <dsp:cNvPr id="0" name=""/>
        <dsp:cNvSpPr/>
      </dsp:nvSpPr>
      <dsp:spPr>
        <a:xfrm>
          <a:off x="240932" y="1175133"/>
          <a:ext cx="438058" cy="4380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7FA27C-47D3-46F4-BCBD-FA39C1990A49}">
      <dsp:nvSpPr>
        <dsp:cNvPr id="0" name=""/>
        <dsp:cNvSpPr/>
      </dsp:nvSpPr>
      <dsp:spPr>
        <a:xfrm>
          <a:off x="919922" y="995927"/>
          <a:ext cx="9420735" cy="796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293" tIns="84293" rIns="84293" bIns="8429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It can unintentionally confirm: </a:t>
          </a:r>
          <a:r>
            <a:rPr lang="en-US" sz="2000" i="1" kern="1200"/>
            <a:t>“You’re not safe, not capable, and can’t handle hard things”</a:t>
          </a:r>
          <a:endParaRPr lang="en-US" sz="2000" kern="1200"/>
        </a:p>
      </dsp:txBody>
      <dsp:txXfrm>
        <a:off x="919922" y="995927"/>
        <a:ext cx="9420735" cy="796469"/>
      </dsp:txXfrm>
    </dsp:sp>
    <dsp:sp modelId="{AB3DA6D1-0E78-4608-AFE9-FAE659BA4A36}">
      <dsp:nvSpPr>
        <dsp:cNvPr id="0" name=""/>
        <dsp:cNvSpPr/>
      </dsp:nvSpPr>
      <dsp:spPr>
        <a:xfrm>
          <a:off x="0" y="1991514"/>
          <a:ext cx="10340658" cy="79646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CAD527-FCB5-47F7-8698-A948B3B55DD4}">
      <dsp:nvSpPr>
        <dsp:cNvPr id="0" name=""/>
        <dsp:cNvSpPr/>
      </dsp:nvSpPr>
      <dsp:spPr>
        <a:xfrm>
          <a:off x="240932" y="2170720"/>
          <a:ext cx="438058" cy="43805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FBC661-A467-49AD-9636-ED2A259EB974}">
      <dsp:nvSpPr>
        <dsp:cNvPr id="0" name=""/>
        <dsp:cNvSpPr/>
      </dsp:nvSpPr>
      <dsp:spPr>
        <a:xfrm>
          <a:off x="919922" y="1991514"/>
          <a:ext cx="9420735" cy="7964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4293" tIns="84293" rIns="84293" bIns="84293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It also removes the structure and clarity that </a:t>
          </a:r>
          <a:r>
            <a:rPr lang="en-US" sz="2000" b="1" kern="1200"/>
            <a:t>actually help the nervous system settle</a:t>
          </a:r>
          <a:endParaRPr lang="en-US" sz="2000" kern="1200"/>
        </a:p>
      </dsp:txBody>
      <dsp:txXfrm>
        <a:off x="919922" y="1991514"/>
        <a:ext cx="9420735" cy="79646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6A64551-9198-4297-8B7F-85F22FF8630E}">
      <dsp:nvSpPr>
        <dsp:cNvPr id="0" name=""/>
        <dsp:cNvSpPr/>
      </dsp:nvSpPr>
      <dsp:spPr>
        <a:xfrm>
          <a:off x="0" y="3184858"/>
          <a:ext cx="6151562" cy="2089611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When someone is dysregulated, your steady presence, grounded tone, and nonjudgmental attention can help their nervous system feel safe enough to settle. This is compassion in action: offering support </a:t>
          </a:r>
          <a:r>
            <a:rPr lang="en-US" sz="2200" b="1" kern="1200"/>
            <a:t>without becoming entangled in their emotional state</a:t>
          </a:r>
          <a:r>
            <a:rPr lang="en-US" sz="2200" kern="1200"/>
            <a:t>.</a:t>
          </a:r>
        </a:p>
      </dsp:txBody>
      <dsp:txXfrm>
        <a:off x="0" y="3184858"/>
        <a:ext cx="6151562" cy="2089611"/>
      </dsp:txXfrm>
    </dsp:sp>
    <dsp:sp modelId="{980BD3EE-172F-45A7-A643-7A9E2217470C}">
      <dsp:nvSpPr>
        <dsp:cNvPr id="0" name=""/>
        <dsp:cNvSpPr/>
      </dsp:nvSpPr>
      <dsp:spPr>
        <a:xfrm rot="10800000">
          <a:off x="0" y="2379"/>
          <a:ext cx="6151562" cy="3213823"/>
        </a:xfrm>
        <a:prstGeom prst="upArrowCallou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6464" tIns="156464" rIns="156464" bIns="156464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As a leader, your role in co-regulation is to </a:t>
          </a:r>
          <a:r>
            <a:rPr lang="en-US" sz="2200" b="1" kern="1200"/>
            <a:t>create a safe environment</a:t>
          </a:r>
          <a:r>
            <a:rPr lang="en-US" sz="2200" kern="1200"/>
            <a:t> where others can calm their nervous system — not to carry or resolve their emotional experience for them.</a:t>
          </a:r>
        </a:p>
      </dsp:txBody>
      <dsp:txXfrm rot="10800000">
        <a:off x="0" y="2379"/>
        <a:ext cx="6151562" cy="2088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26B76-0705-4EAC-A424-F79EB06585F4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2B1D81-A161-49F5-A831-C465D2D3E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050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B1D81-A161-49F5-A831-C465D2D3E85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166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2B1D81-A161-49F5-A831-C465D2D3E85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9624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662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8087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815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071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093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171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8838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325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7684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02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267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4E371A05-63B9-4AC6-8DF7-4B4DC079420C}" type="datetimeFigureOut">
              <a:rPr lang="en-US" smtClean="0"/>
              <a:t>9/26/2025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9D532B5A-ABD5-468E-A30E-B2283A583C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311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4" r:id="rId1"/>
    <p:sldLayoutId id="2147483825" r:id="rId2"/>
    <p:sldLayoutId id="2147483826" r:id="rId3"/>
    <p:sldLayoutId id="2147483827" r:id="rId4"/>
    <p:sldLayoutId id="2147483828" r:id="rId5"/>
    <p:sldLayoutId id="2147483829" r:id="rId6"/>
    <p:sldLayoutId id="2147483830" r:id="rId7"/>
    <p:sldLayoutId id="2147483831" r:id="rId8"/>
    <p:sldLayoutId id="2147483832" r:id="rId9"/>
    <p:sldLayoutId id="2147483833" r:id="rId10"/>
    <p:sldLayoutId id="2147483834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7000"/>
                <a:shade val="100000"/>
                <a:satMod val="185000"/>
                <a:lumMod val="120000"/>
              </a:schemeClr>
            </a:gs>
            <a:gs pos="100000">
              <a:schemeClr val="bg1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61C9F4F8-1CA1-4169-A513-5E15F4D9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5DA538-73DA-6F33-5367-9C059752EF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00200" y="2386744"/>
            <a:ext cx="8991600" cy="1645920"/>
          </a:xfrm>
          <a:solidFill>
            <a:schemeClr val="tx1"/>
          </a:solidFill>
          <a:ln w="190500" cmpd="thinThick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br>
              <a:rPr lang="en-US" sz="2100" b="1" dirty="0">
                <a:solidFill>
                  <a:schemeClr val="bg1"/>
                </a:solidFill>
              </a:rPr>
            </a:br>
            <a:r>
              <a:rPr lang="en-US" sz="2100" b="1" dirty="0">
                <a:solidFill>
                  <a:schemeClr val="bg1"/>
                </a:solidFill>
              </a:rPr>
              <a:t>Trauma-Informed Leadership: </a:t>
            </a:r>
            <a:br>
              <a:rPr lang="en-US" sz="2100" b="1" dirty="0">
                <a:solidFill>
                  <a:schemeClr val="bg1"/>
                </a:solidFill>
              </a:rPr>
            </a:br>
            <a:r>
              <a:rPr lang="en-US" sz="2100" b="1" dirty="0">
                <a:solidFill>
                  <a:schemeClr val="bg1"/>
                </a:solidFill>
              </a:rPr>
              <a:t>Stop Having Empathy </a:t>
            </a:r>
            <a:br>
              <a:rPr lang="en-US" sz="2100" b="1" dirty="0">
                <a:solidFill>
                  <a:schemeClr val="bg1"/>
                </a:solidFill>
              </a:rPr>
            </a:br>
            <a:r>
              <a:rPr lang="en-US" sz="2100" b="1" dirty="0">
                <a:solidFill>
                  <a:schemeClr val="bg1"/>
                </a:solidFill>
              </a:rPr>
              <a:t>(And Have This Instead)</a:t>
            </a:r>
            <a:br>
              <a:rPr lang="en-US" sz="2100" dirty="0">
                <a:solidFill>
                  <a:schemeClr val="bg1"/>
                </a:solidFill>
              </a:rPr>
            </a:br>
            <a:endParaRPr lang="en-US" sz="2100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307D4F-DD7A-10DC-B750-7C3E8C5012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Katie Hadiaris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Director of Talent &amp; Career Development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1700" b="1"/>
              <a:t>Career Management Associates</a:t>
            </a:r>
          </a:p>
        </p:txBody>
      </p:sp>
    </p:spTree>
    <p:extLst>
      <p:ext uri="{BB962C8B-B14F-4D97-AF65-F5344CB8AC3E}">
        <p14:creationId xmlns:p14="http://schemas.microsoft.com/office/powerpoint/2010/main" val="28178531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10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352380-74AE-7682-8895-28993D8A4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6D6AEC-8234-66D6-87DE-3B823BC602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6400" y="1843590"/>
            <a:ext cx="8809174" cy="352851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404040"/>
                </a:solidFill>
              </a:rPr>
              <a:t>HR Consultant &amp; Director of Talent and Career Development at Career Management Associates (CMA)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Employee Relations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Performance Management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404040"/>
                </a:solidFill>
              </a:rPr>
              <a:t>ICF-Certified Professional &amp; Executive Coach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Outplacement / Career Coaching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Leadership Coaching</a:t>
            </a:r>
          </a:p>
          <a:p>
            <a:pPr>
              <a:lnSpc>
                <a:spcPct val="90000"/>
              </a:lnSpc>
            </a:pPr>
            <a:r>
              <a:rPr lang="en-US" sz="1600" dirty="0">
                <a:solidFill>
                  <a:srgbClr val="404040"/>
                </a:solidFill>
              </a:rPr>
              <a:t>ICF-Certified Somatic Trauma-Informed Coach &amp; Leader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Study trauma in the workplace – how it shows up, how we heal from it, and how we lead others through a trauma-informed lens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404040"/>
                </a:solidFill>
              </a:rPr>
              <a:t>Personal experience with workplace-specific trauma</a:t>
            </a:r>
          </a:p>
          <a:p>
            <a:pPr lvl="1">
              <a:lnSpc>
                <a:spcPct val="90000"/>
              </a:lnSpc>
            </a:pPr>
            <a:endParaRPr lang="en-US" sz="12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3837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2D8D4E-3A1B-4968-C5C3-BA25BC0569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600">
                <a:solidFill>
                  <a:srgbClr val="FFFFFF"/>
                </a:solidFill>
              </a:rPr>
              <a:t>Why Trauma-Informed Leadership?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EA46C-88E2-6C0D-B461-9E9F4B1D7D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Being a people leader/HR means holding space for employee </a:t>
            </a:r>
            <a:r>
              <a:rPr lang="en-US" sz="2400" b="1" dirty="0"/>
              <a:t>emotions</a:t>
            </a:r>
            <a:r>
              <a:rPr lang="en-US" sz="2400" dirty="0"/>
              <a:t> while still driving </a:t>
            </a:r>
            <a:r>
              <a:rPr lang="en-US" sz="2400" b="1" dirty="0"/>
              <a:t>performance</a:t>
            </a:r>
            <a:r>
              <a:rPr lang="en-US" sz="2400" dirty="0"/>
              <a:t> — and doing both simultaneously is one of the hardest parts of the job.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You're expected to </a:t>
            </a:r>
            <a:r>
              <a:rPr lang="en-US" sz="2400" b="1" dirty="0"/>
              <a:t>stay calm </a:t>
            </a:r>
            <a:r>
              <a:rPr lang="en-US" sz="2400" dirty="0"/>
              <a:t>when someone else is melting down, give grace while also </a:t>
            </a:r>
            <a:r>
              <a:rPr lang="en-US" sz="2400" b="1" dirty="0"/>
              <a:t>giving feedback</a:t>
            </a:r>
            <a:r>
              <a:rPr lang="en-US" sz="2400" dirty="0"/>
              <a:t>, and make sure the work gets done without losing sight of the human in front of you.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5755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DED8B-3B58-4DF0-C868-5FE912F3C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5" y="964692"/>
            <a:ext cx="8617839" cy="1168908"/>
          </a:xfrm>
        </p:spPr>
        <p:txBody>
          <a:bodyPr>
            <a:normAutofit fontScale="90000"/>
          </a:bodyPr>
          <a:lstStyle/>
          <a:p>
            <a:br>
              <a:rPr lang="en-US" sz="1800" dirty="0"/>
            </a:br>
            <a:br>
              <a:rPr lang="en-US" sz="1800" dirty="0"/>
            </a:br>
            <a:r>
              <a:rPr lang="en-US" sz="2000" dirty="0"/>
              <a:t>HR professionals are constantly walking a tightrope</a:t>
            </a: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03F40D-1C82-461B-3201-BAECE396823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726328"/>
              </p:ext>
            </p:extLst>
          </p:nvPr>
        </p:nvGraphicFramePr>
        <p:xfrm>
          <a:off x="965200" y="2638424"/>
          <a:ext cx="10261600" cy="34880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98119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D2ED89-5AE9-4E9E-B74C-07803A86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9948" y="0"/>
            <a:ext cx="673210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51E52F8-E7CF-B7F1-565E-34BF62818B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066" y="964692"/>
            <a:ext cx="8669868" cy="103517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 fontScale="90000"/>
          </a:bodyPr>
          <a:lstStyle/>
          <a:p>
            <a:br>
              <a:rPr lang="en-US" dirty="0">
                <a:solidFill>
                  <a:srgbClr val="404040"/>
                </a:solidFill>
              </a:rPr>
            </a:br>
            <a:r>
              <a:rPr lang="en-US" dirty="0">
                <a:solidFill>
                  <a:srgbClr val="404040"/>
                </a:solidFill>
              </a:rPr>
              <a:t>You ARE expected to:</a:t>
            </a:r>
            <a:br>
              <a:rPr lang="en-US" dirty="0">
                <a:solidFill>
                  <a:srgbClr val="404040"/>
                </a:solidFill>
              </a:rPr>
            </a:b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B590A2-9E47-6CFF-035C-FC939847A3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831" y="2638044"/>
            <a:ext cx="5714338" cy="3581781"/>
          </a:xfrm>
        </p:spPr>
        <p:txBody>
          <a:bodyPr>
            <a:normAutofit lnSpcReduction="10000"/>
          </a:bodyPr>
          <a:lstStyle/>
          <a:p>
            <a:pPr lvl="0">
              <a:lnSpc>
                <a:spcPct val="90000"/>
              </a:lnSpc>
            </a:pPr>
            <a:r>
              <a:rPr lang="en-US" sz="1600" b="1" dirty="0"/>
              <a:t>Be a safe person for employees to confide in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And also be the one who investigates complaints</a:t>
            </a:r>
          </a:p>
          <a:p>
            <a:pPr lvl="0">
              <a:lnSpc>
                <a:spcPct val="90000"/>
              </a:lnSpc>
            </a:pPr>
            <a:r>
              <a:rPr lang="en-US" sz="1600" b="1" dirty="0"/>
              <a:t>Show empathy for someone’s personal struggle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While also enforcing the attendance policy</a:t>
            </a:r>
          </a:p>
          <a:p>
            <a:pPr lvl="0">
              <a:lnSpc>
                <a:spcPct val="90000"/>
              </a:lnSpc>
            </a:pPr>
            <a:r>
              <a:rPr lang="en-US" sz="1600" b="1" dirty="0"/>
              <a:t>Support mental health and psychological safety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While also managing performance and potential liability</a:t>
            </a:r>
          </a:p>
          <a:p>
            <a:pPr marL="0" lvl="0" indent="0">
              <a:lnSpc>
                <a:spcPct val="90000"/>
              </a:lnSpc>
              <a:buNone/>
            </a:pPr>
            <a:endParaRPr lang="en-US" sz="15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/>
              <a:t>This dual role creates </a:t>
            </a:r>
            <a:r>
              <a:rPr lang="en-US" sz="1600" b="1" dirty="0"/>
              <a:t>emotional whiplash</a:t>
            </a:r>
            <a:r>
              <a:rPr lang="en-US" sz="1600" dirty="0"/>
              <a:t> — and it’s often invisible to others.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/>
              <a:t>And because many HR leaders </a:t>
            </a:r>
            <a:r>
              <a:rPr lang="en-US" sz="1600" i="1" dirty="0"/>
              <a:t>care deeply</a:t>
            </a:r>
            <a:r>
              <a:rPr lang="en-US" sz="1600" dirty="0"/>
              <a:t>, they default to </a:t>
            </a:r>
            <a:r>
              <a:rPr lang="en-US" sz="1600" b="1" dirty="0"/>
              <a:t>empathy</a:t>
            </a:r>
            <a:r>
              <a:rPr lang="en-US" sz="1600" dirty="0"/>
              <a:t> — often at the expense of their own well-being and effectiveness.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4483623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A3CC36C-210F-452E-B0C6-CAE94609D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4900"/>
            <a:ext cx="12192000" cy="19431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D77E017-7BFF-4018-BF75-AF8C6DDF0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9185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1E9C47-2F13-0FE7-8C68-7F75BB81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325791"/>
            <a:ext cx="7729728" cy="1188720"/>
          </a:xfrm>
        </p:spPr>
        <p:txBody>
          <a:bodyPr>
            <a:normAutofit/>
          </a:bodyPr>
          <a:lstStyle/>
          <a:p>
            <a:r>
              <a:rPr lang="en-US"/>
              <a:t>Empathy vs Sympathy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8E8790A-41FF-9B12-5763-D5BAA58F31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17396719"/>
              </p:ext>
            </p:extLst>
          </p:nvPr>
        </p:nvGraphicFramePr>
        <p:xfrm>
          <a:off x="921592" y="941466"/>
          <a:ext cx="10340658" cy="278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71775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 and green light&#10;&#10;AI-generated content may be incorrect.">
            <a:extLst>
              <a:ext uri="{FF2B5EF4-FFF2-40B4-BE49-F238E27FC236}">
                <a16:creationId xmlns:a16="http://schemas.microsoft.com/office/drawing/2014/main" id="{1883EB33-FBC3-DE44-A994-3E9FAC9DD85A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5000"/>
          </a:blip>
          <a:srcRect t="2132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49CA51F-9899-A60D-752D-B891DD186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solidFill>
            <a:srgbClr val="FFFFFF">
              <a:alpha val="80000"/>
            </a:srgbClr>
          </a:solidFill>
          <a:ln>
            <a:solidFill>
              <a:schemeClr val="bg1">
                <a:lumMod val="85000"/>
                <a:lumOff val="1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1D1D1D"/>
                </a:solidFill>
              </a:rPr>
              <a:t>Empathy is The standard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5EDE022-42DE-560B-438A-95A0552737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166239"/>
              </p:ext>
            </p:extLst>
          </p:nvPr>
        </p:nvGraphicFramePr>
        <p:xfrm>
          <a:off x="1728216" y="2638044"/>
          <a:ext cx="8613648" cy="31019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229349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35B47E-E223-68E5-DAF5-C51F1E2AB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r>
              <a:rPr lang="en-US" dirty="0"/>
              <a:t>What is Empathy Fatigue?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A5C79E-9238-1243-8EB7-A6A3A4E52D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1933575"/>
            <a:ext cx="8779512" cy="323694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404040"/>
                </a:solidFill>
              </a:rPr>
              <a:t>Empathy fatigue </a:t>
            </a:r>
            <a:r>
              <a:rPr lang="en-US" sz="1600" dirty="0">
                <a:solidFill>
                  <a:srgbClr val="404040"/>
                </a:solidFill>
              </a:rPr>
              <a:t>is a form of </a:t>
            </a:r>
            <a:r>
              <a:rPr lang="en-US" sz="1600" b="1" dirty="0">
                <a:solidFill>
                  <a:srgbClr val="404040"/>
                </a:solidFill>
              </a:rPr>
              <a:t>emotional exhaustion </a:t>
            </a:r>
            <a:r>
              <a:rPr lang="en-US" sz="1600" dirty="0">
                <a:solidFill>
                  <a:srgbClr val="404040"/>
                </a:solidFill>
              </a:rPr>
              <a:t>that occurs when someone constantly absorbs and mirrors the emotions of others, especially in high-stress or emotionally intense environments. It's commonly experienced by leaders, HR professionals, healthcare workers, coaches, and others in helping roles who regularly engage with people in distress.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rgbClr val="404040"/>
                </a:solidFill>
              </a:rPr>
              <a:t>Key Characteristics:</a:t>
            </a:r>
            <a:endParaRPr lang="en-US" sz="1600" dirty="0">
              <a:solidFill>
                <a:srgbClr val="404040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404040"/>
                </a:solidFill>
              </a:rPr>
              <a:t>Emotional depletion:</a:t>
            </a:r>
            <a:r>
              <a:rPr lang="en-US" dirty="0">
                <a:solidFill>
                  <a:srgbClr val="404040"/>
                </a:solidFill>
              </a:rPr>
              <a:t> Feeling drained after interactions, even if the situations aren’t personally distressing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404040"/>
                </a:solidFill>
              </a:rPr>
              <a:t>Over-identification:</a:t>
            </a:r>
            <a:r>
              <a:rPr lang="en-US" dirty="0">
                <a:solidFill>
                  <a:srgbClr val="404040"/>
                </a:solidFill>
              </a:rPr>
              <a:t> Taking on other people’s emotions as your own, blurring emotional boundaries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404040"/>
                </a:solidFill>
              </a:rPr>
              <a:t>Avoidance:</a:t>
            </a:r>
            <a:r>
              <a:rPr lang="en-US" dirty="0">
                <a:solidFill>
                  <a:srgbClr val="404040"/>
                </a:solidFill>
              </a:rPr>
              <a:t> Becoming numb, distant, or avoidant as a protective mechanism</a:t>
            </a:r>
          </a:p>
          <a:p>
            <a:pPr lvl="1">
              <a:lnSpc>
                <a:spcPct val="90000"/>
              </a:lnSpc>
            </a:pPr>
            <a:r>
              <a:rPr lang="en-US" b="1" dirty="0">
                <a:solidFill>
                  <a:srgbClr val="404040"/>
                </a:solidFill>
              </a:rPr>
              <a:t>Loss of effectiveness:</a:t>
            </a:r>
            <a:r>
              <a:rPr lang="en-US" dirty="0">
                <a:solidFill>
                  <a:srgbClr val="404040"/>
                </a:solidFill>
              </a:rPr>
              <a:t> Difficulty making decisions, setting boundaries, or following through with accountability due to emotional overwhelm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547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841A13-6BD4-9188-D364-33D4E78A1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9781" y="2708804"/>
            <a:ext cx="3698803" cy="1440394"/>
          </a:xfrm>
          <a:noFill/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2400">
                <a:solidFill>
                  <a:schemeClr val="tx1"/>
                </a:solidFill>
              </a:rPr>
              <a:t>Do you have empathy fatigue?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B403EBD-907E-4D59-98D4-A72CD1063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315061" y="-2"/>
            <a:ext cx="6876939" cy="6858002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59E7C6-D470-067F-0296-31843D62DF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72149" y="323850"/>
            <a:ext cx="6086475" cy="63246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feel responsible for fixing everyone’s problems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struggle to set or maintain emotional boundaries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feel resentful toward people you’re supposed to help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zone out or emotionally check out during conversations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experience frequent headaches, tension, or fatigue with no clear cause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snap at people unexpectedly or feel on edge all the time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feel guilty when you try to prioritize your own needs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avoid conflict because you’re too emotionally worn down to deal with it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constantly replay conversations in your head, wondering if you said the right thing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start to feel cynical or hopeless about whether people can actually change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feel like you have to perform emotional support even when you’re struggling yourself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dread being asked for help — even when it’s part of your job</a:t>
            </a: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q"/>
            </a:pPr>
            <a:r>
              <a:rPr lang="en-US" sz="1600" dirty="0">
                <a:solidFill>
                  <a:schemeClr val="bg1"/>
                </a:solidFill>
              </a:rPr>
              <a:t>You notice a loss of compassion or care, even for people you typically want to support</a:t>
            </a:r>
          </a:p>
          <a:p>
            <a:pPr>
              <a:lnSpc>
                <a:spcPct val="90000"/>
              </a:lnSpc>
            </a:pPr>
            <a:endParaRPr lang="en-US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478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D2ED89-5AE9-4E9E-B74C-07803A86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9948" y="0"/>
            <a:ext cx="673210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5D63A69-D853-A062-ABFF-C82AACFDB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066" y="964692"/>
            <a:ext cx="8669868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rgbClr val="404040"/>
                </a:solidFill>
              </a:rPr>
            </a:br>
            <a:r>
              <a:rPr lang="en-US" b="1" dirty="0">
                <a:solidFill>
                  <a:srgbClr val="404040"/>
                </a:solidFill>
              </a:rPr>
              <a:t>Why does Empathy Fatigue happen?</a:t>
            </a:r>
            <a:br>
              <a:rPr lang="en-US" dirty="0">
                <a:solidFill>
                  <a:srgbClr val="404040"/>
                </a:solidFill>
              </a:rPr>
            </a:br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44298D-52C1-12DB-67C7-08B66FD0F6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831" y="2638044"/>
            <a:ext cx="5714338" cy="3101983"/>
          </a:xfrm>
        </p:spPr>
        <p:txBody>
          <a:bodyPr>
            <a:normAutofit lnSpcReduction="10000"/>
          </a:bodyPr>
          <a:lstStyle/>
          <a:p>
            <a:pPr>
              <a:lnSpc>
                <a:spcPct val="90000"/>
              </a:lnSpc>
            </a:pPr>
            <a:r>
              <a:rPr lang="en-US" sz="1600" b="1" dirty="0"/>
              <a:t>Empathy is emotional labor — and it builds up.</a:t>
            </a: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1600" dirty="0"/>
              <a:t>Empathy means </a:t>
            </a:r>
            <a:r>
              <a:rPr lang="en-US" sz="1600" i="1" dirty="0"/>
              <a:t>feeling what someone else feels.</a:t>
            </a:r>
            <a:r>
              <a:rPr lang="en-US" sz="1600" dirty="0"/>
              <a:t> If you're constantly tuning in to others' grief, stress, frustration, or trauma, your nervous system starts treating their pain as </a:t>
            </a:r>
            <a:r>
              <a:rPr lang="en-US" sz="1600" i="1" dirty="0"/>
              <a:t>your</a:t>
            </a:r>
            <a:r>
              <a:rPr lang="en-US" sz="1600" dirty="0"/>
              <a:t> pain.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You carry it home.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You ruminate.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You feel responsible for fixing it.</a:t>
            </a:r>
          </a:p>
          <a:p>
            <a:pPr>
              <a:lnSpc>
                <a:spcPct val="90000"/>
              </a:lnSpc>
            </a:pPr>
            <a:endParaRPr lang="en-US" sz="16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600" dirty="0"/>
              <a:t>Over time, that creates emotional fatigue and chronic stress — key ingredients for burnout.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37512330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3764AE-D7B7-4CB5-A0E1-2885E459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0DCE2-A800-B61B-8ACE-5A8A66A3C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63" y="2099144"/>
            <a:ext cx="3610691" cy="2673194"/>
          </a:xfrm>
          <a:noFill/>
          <a:ln>
            <a:solidFill>
              <a:schemeClr val="tx1">
                <a:lumMod val="85000"/>
                <a:lumOff val="15000"/>
              </a:schemeClr>
            </a:solidFill>
          </a:ln>
        </p:spPr>
        <p:txBody>
          <a:bodyPr>
            <a:normAutofit/>
          </a:bodyPr>
          <a:lstStyle/>
          <a:p>
            <a:r>
              <a:rPr lang="en-US" sz="2400" b="1">
                <a:solidFill>
                  <a:schemeClr val="tx1">
                    <a:lumMod val="95000"/>
                    <a:lumOff val="5000"/>
                  </a:schemeClr>
                </a:solidFill>
              </a:rPr>
              <a:t>Empathy activates your stress response</a:t>
            </a:r>
            <a:br>
              <a:rPr lang="en-US" sz="2400">
                <a:solidFill>
                  <a:schemeClr val="tx1">
                    <a:lumMod val="95000"/>
                    <a:lumOff val="5000"/>
                  </a:schemeClr>
                </a:solidFill>
              </a:rPr>
            </a:br>
            <a:endParaRPr 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29C095C-3AB6-49D8-9436-3672566FEE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4296" y="0"/>
            <a:ext cx="753770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82219-768E-C4B2-E066-C08D71CEC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7763" y="973600"/>
            <a:ext cx="5826919" cy="4924280"/>
          </a:xfrm>
        </p:spPr>
        <p:txBody>
          <a:bodyPr anchor="ctr">
            <a:normAutofit fontScale="92500" lnSpcReduction="20000"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600" dirty="0">
                <a:solidFill>
                  <a:schemeClr val="tx1"/>
                </a:solidFill>
              </a:rPr>
              <a:t>When you witness someone in distress, your brain and body respond. Mirror neurons light up. Cortisol increases. Your nervous system may enter fight, flight, or freeze — especially if you’ve experienced similar pain.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You might shut down, get irritable, or over-function.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You're no longer grounded — you're dysregulated, too.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Leaders in this state struggle to make clear decisions or hold boundaries.</a:t>
            </a:r>
          </a:p>
          <a:p>
            <a:pPr>
              <a:lnSpc>
                <a:spcPct val="90000"/>
              </a:lnSpc>
            </a:pPr>
            <a:endParaRPr lang="en-US" sz="1600" b="1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1600" b="1" dirty="0">
                <a:solidFill>
                  <a:schemeClr val="tx1"/>
                </a:solidFill>
              </a:rPr>
              <a:t>As a result:</a:t>
            </a:r>
            <a:endParaRPr lang="en-US" sz="1600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chemeClr val="tx1"/>
                </a:solidFill>
              </a:rPr>
              <a:t>Accountability feels like cruelty.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They avoid tough conversations because they don't want to "add to the person's stress."</a:t>
            </a: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chemeClr val="tx1"/>
                </a:solidFill>
              </a:rPr>
              <a:t>Leaders sacrifice team standards to protect someone's feelings.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This turns into </a:t>
            </a:r>
            <a:r>
              <a:rPr lang="en-US" i="1" dirty="0">
                <a:solidFill>
                  <a:schemeClr val="tx1"/>
                </a:solidFill>
              </a:rPr>
              <a:t>over-functioning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i="1" dirty="0">
                <a:solidFill>
                  <a:schemeClr val="tx1"/>
                </a:solidFill>
              </a:rPr>
              <a:t>rescuing</a:t>
            </a:r>
            <a:r>
              <a:rPr lang="en-US" dirty="0">
                <a:solidFill>
                  <a:schemeClr val="tx1"/>
                </a:solidFill>
              </a:rPr>
              <a:t>, or </a:t>
            </a:r>
            <a:r>
              <a:rPr lang="en-US" i="1" dirty="0">
                <a:solidFill>
                  <a:schemeClr val="tx1"/>
                </a:solidFill>
              </a:rPr>
              <a:t>letting things slide.</a:t>
            </a:r>
            <a:endParaRPr lang="en-US" dirty="0">
              <a:solidFill>
                <a:schemeClr val="tx1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1600" b="1" dirty="0">
                <a:solidFill>
                  <a:schemeClr val="tx1"/>
                </a:solidFill>
              </a:rPr>
              <a:t>Leaders want to be seen as supportive.</a:t>
            </a:r>
            <a:endParaRPr lang="en-US" sz="1600" dirty="0">
              <a:solidFill>
                <a:schemeClr val="tx1"/>
              </a:solidFill>
            </a:endParaRP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chemeClr val="tx1"/>
                </a:solidFill>
              </a:rPr>
              <a:t>Leaders with high empathy often </a:t>
            </a:r>
            <a:r>
              <a:rPr lang="en-US" b="1" dirty="0">
                <a:solidFill>
                  <a:schemeClr val="tx1"/>
                </a:solidFill>
              </a:rPr>
              <a:t>fear being seen as cold, harsh, or unsupportive.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73875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3F0ADB5-A0B4-4B01-A8C4-FDC34CE22B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A6D0FDE-0241-4C21-A720-A694753582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5429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54FD95-3CF7-C32C-556B-F0C2AE098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2681103"/>
            <a:ext cx="3363974" cy="1495794"/>
          </a:xfrm>
          <a:noFill/>
          <a:ln>
            <a:solidFill>
              <a:schemeClr val="bg1"/>
            </a:solidFill>
          </a:ln>
        </p:spPr>
        <p:txBody>
          <a:bodyPr wrap="square">
            <a:normAutofit/>
          </a:bodyPr>
          <a:lstStyle/>
          <a:p>
            <a:br>
              <a:rPr lang="en-US" sz="2600" b="1" dirty="0">
                <a:solidFill>
                  <a:schemeClr val="bg1"/>
                </a:solidFill>
              </a:rPr>
            </a:br>
            <a:r>
              <a:rPr lang="en-US" sz="2600" b="1" dirty="0">
                <a:solidFill>
                  <a:schemeClr val="bg1"/>
                </a:solidFill>
              </a:rPr>
              <a:t>The thing is…</a:t>
            </a:r>
            <a:br>
              <a:rPr lang="en-US" sz="2600" dirty="0">
                <a:solidFill>
                  <a:schemeClr val="bg1"/>
                </a:solidFill>
              </a:rPr>
            </a:br>
            <a:endParaRPr lang="en-US" sz="2600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C2B66C-020B-AD6B-6C61-5C2564E153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1547976"/>
              </p:ext>
            </p:extLst>
          </p:nvPr>
        </p:nvGraphicFramePr>
        <p:xfrm>
          <a:off x="5619750" y="965200"/>
          <a:ext cx="5607050" cy="492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9342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ed toy person in front of two lines of white figures">
            <a:extLst>
              <a:ext uri="{FF2B5EF4-FFF2-40B4-BE49-F238E27FC236}">
                <a16:creationId xmlns:a16="http://schemas.microsoft.com/office/drawing/2014/main" id="{0F7750CA-6687-58A8-F8D7-2848D882D9C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25000"/>
          </a:blip>
          <a:srcRect t="14449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97AB50-9EC1-C3A1-32DF-6B63211926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47851" y="964692"/>
            <a:ext cx="8753474" cy="1188720"/>
          </a:xfrm>
          <a:solidFill>
            <a:srgbClr val="FFFFFF">
              <a:alpha val="80000"/>
            </a:srgbClr>
          </a:solidFill>
        </p:spPr>
        <p:txBody>
          <a:bodyPr>
            <a:normAutofit/>
          </a:bodyPr>
          <a:lstStyle/>
          <a:p>
            <a:br>
              <a:rPr lang="en-US" sz="2000" b="1" dirty="0"/>
            </a:br>
            <a:r>
              <a:rPr lang="en-US" sz="2000" b="1" dirty="0"/>
              <a:t>Leadership Through a Trauma-Informed Lens</a:t>
            </a:r>
            <a:br>
              <a:rPr lang="en-US" sz="2000" dirty="0"/>
            </a:br>
            <a:endParaRPr lang="en-US" sz="2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0E311C-72CE-3E7F-230C-2641DA8DC2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81175" y="2562226"/>
            <a:ext cx="8905875" cy="3505200"/>
          </a:xfrm>
        </p:spPr>
        <p:txBody>
          <a:bodyPr>
            <a:normAutofit/>
          </a:bodyPr>
          <a:lstStyle/>
          <a:p>
            <a:r>
              <a:rPr lang="en-US" sz="2000" dirty="0"/>
              <a:t>Trauma is what happens when a person experiences a distressing experience that is difficult to cope with, leaving </a:t>
            </a:r>
            <a:r>
              <a:rPr lang="en-US" sz="2000" b="1" dirty="0"/>
              <a:t>a wound </a:t>
            </a:r>
            <a:r>
              <a:rPr lang="en-US" sz="2000" dirty="0"/>
              <a:t>in the nervous system.</a:t>
            </a:r>
          </a:p>
          <a:p>
            <a:r>
              <a:rPr lang="en-US" sz="2000" dirty="0"/>
              <a:t>At its core, trauma is not what happened to someone. It’s about </a:t>
            </a:r>
            <a:r>
              <a:rPr lang="en-US" sz="2000" b="1" dirty="0"/>
              <a:t>the impact of what happened </a:t>
            </a:r>
            <a:r>
              <a:rPr lang="en-US" sz="2000" dirty="0"/>
              <a:t>on their nervous system.</a:t>
            </a:r>
          </a:p>
          <a:p>
            <a:r>
              <a:rPr lang="en-US" sz="2000" dirty="0"/>
              <a:t>Most leadership training focuses on communication and strategy — but trauma-informed leadership starts with understanding what’s happening </a:t>
            </a:r>
            <a:r>
              <a:rPr lang="en-US" sz="2000" b="1" dirty="0"/>
              <a:t>under the surface</a:t>
            </a:r>
            <a:r>
              <a:rPr lang="en-US" sz="2000" dirty="0"/>
              <a:t>, especially when someone is emotionally overwhelmed, reactive, or shut down.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262779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73D3AB95-276F-4E66-9B39-02C819965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E054484-BEFA-7BB9-1384-74DC2010F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1188720"/>
          </a:xfrm>
          <a:solidFill>
            <a:schemeClr val="tx1"/>
          </a:solidFill>
          <a:ln w="177800" cmpd="thinThick">
            <a:solidFill>
              <a:schemeClr val="tx1"/>
            </a:solidFill>
          </a:ln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>
                <a:solidFill>
                  <a:schemeClr val="bg1"/>
                </a:solidFill>
              </a:rPr>
              <a:t>Trauma 101: </a:t>
            </a:r>
            <a:br>
              <a:rPr lang="en-US" b="1" dirty="0">
                <a:solidFill>
                  <a:schemeClr val="bg1"/>
                </a:solidFill>
              </a:rPr>
            </a:br>
            <a:r>
              <a:rPr lang="en-US" b="1" dirty="0" err="1">
                <a:solidFill>
                  <a:schemeClr val="bg1"/>
                </a:solidFill>
              </a:rPr>
              <a:t>Neuroception</a:t>
            </a:r>
            <a:r>
              <a:rPr lang="en-US" b="1" dirty="0">
                <a:solidFill>
                  <a:schemeClr val="bg1"/>
                </a:solidFill>
              </a:rPr>
              <a:t> and triggers</a:t>
            </a:r>
            <a:br>
              <a:rPr lang="en-US" dirty="0">
                <a:solidFill>
                  <a:schemeClr val="bg1"/>
                </a:solidFill>
              </a:rPr>
            </a:b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99B684-0110-3108-95AA-0DC9B1FDBC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816" y="2638044"/>
            <a:ext cx="10497312" cy="3101983"/>
          </a:xfrm>
        </p:spPr>
        <p:txBody>
          <a:bodyPr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 dirty="0" err="1"/>
              <a:t>Neuroception</a:t>
            </a:r>
            <a:r>
              <a:rPr lang="en-US" sz="1400" dirty="0"/>
              <a:t> is your body’s </a:t>
            </a:r>
            <a:r>
              <a:rPr lang="en-US" sz="1400" b="1" dirty="0"/>
              <a:t>unconscious ability to detect safety or danger</a:t>
            </a:r>
            <a:r>
              <a:rPr lang="en-US" sz="1400" dirty="0"/>
              <a:t> in the environment — even without a logical reason. It’s constantly scanning for cues: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Tone of voice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Facial expressions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Body language</a:t>
            </a:r>
          </a:p>
          <a:p>
            <a:pPr lvl="1">
              <a:lnSpc>
                <a:spcPct val="90000"/>
              </a:lnSpc>
            </a:pPr>
            <a:r>
              <a:rPr lang="en-US" sz="1400" dirty="0"/>
              <a:t>Power dynamics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When someone senses danger (even subtle or social), their nervous system reacts automatically — before their thinking brain has time to catch up. This is why people “snap,” “shut down,” or “freeze” without knowing why. This is called a </a:t>
            </a:r>
            <a:r>
              <a:rPr lang="en-US" sz="1400" b="1" dirty="0"/>
              <a:t>trigger.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It’s important to remember: </a:t>
            </a:r>
            <a:r>
              <a:rPr lang="en-US" sz="1400" dirty="0"/>
              <a:t>you cannot fully control whether someone feels triggered. Each person’s nervous system has its own history, and what sets off one employee may not affect another at all. A tone of voice, a certain phrase, or even a harmless gesture might unconsciously signal “danger” to them because of past experiences you can’t see.</a:t>
            </a:r>
          </a:p>
        </p:txBody>
      </p:sp>
    </p:spTree>
    <p:extLst>
      <p:ext uri="{BB962C8B-B14F-4D97-AF65-F5344CB8AC3E}">
        <p14:creationId xmlns:p14="http://schemas.microsoft.com/office/powerpoint/2010/main" val="6941841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3D8A0-F5F6-9E73-C7AF-1539500BCD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978776"/>
            <a:ext cx="5925310" cy="1174991"/>
          </a:xfrm>
        </p:spPr>
        <p:txBody>
          <a:bodyPr>
            <a:normAutofit fontScale="90000"/>
          </a:bodyPr>
          <a:lstStyle/>
          <a:p>
            <a:br>
              <a:rPr lang="en-US" sz="1900" b="1" dirty="0"/>
            </a:br>
            <a:r>
              <a:rPr lang="en-US" sz="1900" b="1" dirty="0"/>
              <a:t>The </a:t>
            </a:r>
            <a:r>
              <a:rPr lang="en-US" sz="1900" b="1" dirty="0" err="1"/>
              <a:t>Vagus</a:t>
            </a:r>
            <a:r>
              <a:rPr lang="en-US" sz="1900" b="1" dirty="0"/>
              <a:t> Nerve: </a:t>
            </a:r>
            <a:br>
              <a:rPr lang="en-US" sz="1900" b="1" dirty="0"/>
            </a:br>
            <a:r>
              <a:rPr lang="en-US" sz="1900" b="1" dirty="0"/>
              <a:t>The Mind-Body Connector</a:t>
            </a:r>
            <a:br>
              <a:rPr lang="en-US" sz="1900" dirty="0"/>
            </a:br>
            <a:endParaRPr lang="en-US" sz="19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6F56E-0971-EA0E-2746-F6D00D0D1D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899" y="2640691"/>
            <a:ext cx="6772275" cy="3826784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1600" dirty="0"/>
              <a:t>The </a:t>
            </a:r>
            <a:r>
              <a:rPr lang="en-US" sz="1600" b="1" dirty="0" err="1"/>
              <a:t>vagus</a:t>
            </a:r>
            <a:r>
              <a:rPr lang="en-US" sz="1600" b="1" dirty="0"/>
              <a:t> nerve</a:t>
            </a:r>
            <a:r>
              <a:rPr lang="en-US" sz="1600" dirty="0"/>
              <a:t> acts like a messenger between the body and the brain. It constantly carries information up from the heart, lungs, and gut about whether things feel safe or unsafe.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When a person is triggered, it sends a rapid “danger” signal through the nervous system to put the body into </a:t>
            </a:r>
            <a:r>
              <a:rPr lang="en-US" sz="1600" b="1" dirty="0"/>
              <a:t>survival mode.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 The body experiences </a:t>
            </a:r>
            <a:r>
              <a:rPr lang="en-US" sz="1600" b="1" dirty="0"/>
              <a:t>physiological changes </a:t>
            </a:r>
            <a:r>
              <a:rPr lang="en-US" sz="1600" dirty="0"/>
              <a:t>and the thinking brain is pushed aside, so our limbic system/amygdala can take over.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When this happens, </a:t>
            </a:r>
            <a:r>
              <a:rPr lang="en-US" sz="1600" b="1" dirty="0"/>
              <a:t>we do not have access to our pre-frontal cortex, </a:t>
            </a:r>
            <a:r>
              <a:rPr lang="en-US" sz="1600" dirty="0"/>
              <a:t>which is the part of our brain the controls judgment, problem-solving, and critical thinking. </a:t>
            </a:r>
          </a:p>
          <a:p>
            <a:pPr>
              <a:lnSpc>
                <a:spcPct val="90000"/>
              </a:lnSpc>
            </a:pPr>
            <a:r>
              <a:rPr lang="en-US" sz="1600" dirty="0"/>
              <a:t>This is why </a:t>
            </a:r>
            <a:r>
              <a:rPr lang="en-US" sz="1600" b="1" dirty="0"/>
              <a:t>you can’t coach or correct someone who feels unsafe</a:t>
            </a:r>
            <a:r>
              <a:rPr lang="en-US" sz="1600" dirty="0"/>
              <a:t>. Their body isn’t available for logic — it’s trying to protect them.</a:t>
            </a:r>
          </a:p>
          <a:p>
            <a:pPr>
              <a:lnSpc>
                <a:spcPct val="90000"/>
              </a:lnSpc>
            </a:pPr>
            <a:endParaRPr lang="en-US" sz="11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524EDE-C21D-C220-CC61-4E02E2C21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8" r="14458"/>
          <a:stretch/>
        </p:blipFill>
        <p:spPr>
          <a:xfrm>
            <a:off x="7534654" y="10"/>
            <a:ext cx="4657345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0241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F37EB07-B170-DD9D-6F61-F1946CC2FF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42" b="4942"/>
          <a:stretch/>
        </p:blipFill>
        <p:spPr>
          <a:xfrm>
            <a:off x="642" y="10"/>
            <a:ext cx="4666608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F54F542-6DFA-A204-B35F-98F67D4EA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76824" y="374561"/>
            <a:ext cx="6505575" cy="601568"/>
          </a:xfrm>
          <a:solidFill>
            <a:schemeClr val="tx1">
              <a:alpha val="60000"/>
            </a:schemeClr>
          </a:solidFill>
          <a:ln>
            <a:solidFill>
              <a:schemeClr val="bg1"/>
            </a:solidFill>
          </a:ln>
        </p:spPr>
        <p:txBody>
          <a:bodyPr>
            <a:normAutofit fontScale="90000"/>
          </a:bodyPr>
          <a:lstStyle/>
          <a:p>
            <a:br>
              <a:rPr lang="en-US" sz="1300" b="1" dirty="0">
                <a:solidFill>
                  <a:schemeClr val="bg1"/>
                </a:solidFill>
              </a:rPr>
            </a:br>
            <a:r>
              <a:rPr lang="en-US" sz="1300" b="1" dirty="0">
                <a:solidFill>
                  <a:schemeClr val="bg1"/>
                </a:solidFill>
              </a:rPr>
              <a:t>The Three States of the Nervous System</a:t>
            </a:r>
            <a:br>
              <a:rPr lang="en-US" sz="1300" dirty="0">
                <a:solidFill>
                  <a:schemeClr val="bg1"/>
                </a:solidFill>
              </a:rPr>
            </a:br>
            <a:endParaRPr lang="en-US" sz="1300" dirty="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215B6A-75C6-F911-44D7-BF2F1DDAA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33950" y="1128529"/>
            <a:ext cx="6953250" cy="5507310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According to </a:t>
            </a:r>
            <a:r>
              <a:rPr lang="en-US" sz="1200" b="1" dirty="0"/>
              <a:t>Polyvagal Theory</a:t>
            </a:r>
            <a:r>
              <a:rPr lang="en-US" sz="1200" dirty="0"/>
              <a:t>, the nervous system moves through three main states in response to safety or threat:</a:t>
            </a:r>
          </a:p>
          <a:p>
            <a:pPr marL="0" lvl="0" indent="0">
              <a:lnSpc>
                <a:spcPct val="90000"/>
              </a:lnSpc>
              <a:buNone/>
            </a:pPr>
            <a:r>
              <a:rPr lang="en-US" sz="1200" b="1" dirty="0"/>
              <a:t>Shut Down (Dorsal Vagal State) = RED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Withdrawn, numb, checked out, low energy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May look like disengagement, avoidance, or “not caring”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The body feels hopeless or powerless, and is trying to conserve energy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en-US" sz="1200" dirty="0"/>
          </a:p>
          <a:p>
            <a:pPr marL="0" lvl="0" indent="0">
              <a:lnSpc>
                <a:spcPct val="90000"/>
              </a:lnSpc>
              <a:buNone/>
            </a:pPr>
            <a:r>
              <a:rPr lang="en-US" sz="1200" b="1" dirty="0"/>
              <a:t>Fight or Flight (Sympathetic State) = YELLOW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Anxious, angry, restless, defensive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Behavior may look like over-talking, interrupting, arguing, micromanaging, or fleeing responsibilities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The body is preparing to defend or escape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en-US" sz="1200" dirty="0"/>
          </a:p>
          <a:p>
            <a:pPr marL="0" lvl="0" indent="0">
              <a:lnSpc>
                <a:spcPct val="90000"/>
              </a:lnSpc>
              <a:buNone/>
            </a:pPr>
            <a:r>
              <a:rPr lang="en-US" sz="1200" b="1" dirty="0"/>
              <a:t>Regulated (Ventral Vagal State) = GREEN</a:t>
            </a:r>
            <a:endParaRPr lang="en-US" sz="1200" dirty="0"/>
          </a:p>
          <a:p>
            <a:pPr lvl="1">
              <a:lnSpc>
                <a:spcPct val="90000"/>
              </a:lnSpc>
            </a:pPr>
            <a:r>
              <a:rPr lang="en-US" sz="1200" dirty="0"/>
              <a:t>Calm, connected, grounded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Able to think clearly, listen, and collaborate</a:t>
            </a:r>
          </a:p>
          <a:p>
            <a:pPr lvl="1">
              <a:lnSpc>
                <a:spcPct val="90000"/>
              </a:lnSpc>
            </a:pPr>
            <a:r>
              <a:rPr lang="en-US" sz="1200" dirty="0"/>
              <a:t>This is where real leadership and learning happen</a:t>
            </a:r>
          </a:p>
          <a:p>
            <a:pPr marL="228600" lvl="1" indent="0">
              <a:lnSpc>
                <a:spcPct val="90000"/>
              </a:lnSpc>
              <a:buNone/>
            </a:pPr>
            <a:endParaRPr lang="en-US" sz="12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200" dirty="0"/>
              <a:t>People can move between these states </a:t>
            </a:r>
            <a:r>
              <a:rPr lang="en-US" sz="1200" b="1" dirty="0"/>
              <a:t>within seconds</a:t>
            </a:r>
            <a:r>
              <a:rPr lang="en-US" sz="1200" dirty="0"/>
              <a:t> — and leaders often miss the signs. Trauma-informed leadership means recognizing these patterns and learning how to </a:t>
            </a:r>
            <a:r>
              <a:rPr lang="en-US" sz="1200" b="1" dirty="0"/>
              <a:t>respond with presence, not pressure</a:t>
            </a:r>
            <a:r>
              <a:rPr lang="en-US" sz="1200" dirty="0"/>
              <a:t>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7357734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24B8CA-F0CD-1E4D-8A60-54335C9F4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 fontScale="90000"/>
          </a:bodyPr>
          <a:lstStyle/>
          <a:p>
            <a:br>
              <a:rPr lang="en-US" b="1" dirty="0"/>
            </a:br>
            <a:r>
              <a:rPr lang="en-US" b="1" dirty="0"/>
              <a:t>Why It Matters in Leadership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3E496-C8BF-B8DF-238E-98BBE3F21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06062" y="2291262"/>
            <a:ext cx="8779512" cy="28792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404040"/>
                </a:solidFill>
              </a:rPr>
              <a:t>You can’t coach, correct, or connect with someone who’s dysregulated in the same way you would with someone who’s regulated.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404040"/>
                </a:solidFill>
              </a:rPr>
              <a:t>If they’re in a survival state:</a:t>
            </a:r>
          </a:p>
          <a:p>
            <a:pPr lvl="0"/>
            <a:r>
              <a:rPr lang="en-US" b="1" dirty="0">
                <a:solidFill>
                  <a:srgbClr val="404040"/>
                </a:solidFill>
              </a:rPr>
              <a:t>Accountability conversations won’t land</a:t>
            </a:r>
            <a:r>
              <a:rPr lang="en-US" dirty="0">
                <a:solidFill>
                  <a:srgbClr val="404040"/>
                </a:solidFill>
              </a:rPr>
              <a:t> — they may feel like an attack</a:t>
            </a:r>
          </a:p>
          <a:p>
            <a:pPr lvl="0"/>
            <a:r>
              <a:rPr lang="en-US" b="1" dirty="0">
                <a:solidFill>
                  <a:srgbClr val="404040"/>
                </a:solidFill>
              </a:rPr>
              <a:t>Problem-solving won’t work</a:t>
            </a:r>
            <a:r>
              <a:rPr lang="en-US" dirty="0">
                <a:solidFill>
                  <a:srgbClr val="404040"/>
                </a:solidFill>
              </a:rPr>
              <a:t> — they can’t think clearly or access creativity</a:t>
            </a:r>
          </a:p>
          <a:p>
            <a:pPr lvl="0"/>
            <a:r>
              <a:rPr lang="en-US" b="1" dirty="0">
                <a:solidFill>
                  <a:srgbClr val="404040"/>
                </a:solidFill>
              </a:rPr>
              <a:t>Connection will feel unsafe</a:t>
            </a:r>
            <a:r>
              <a:rPr lang="en-US" dirty="0">
                <a:solidFill>
                  <a:srgbClr val="404040"/>
                </a:solidFill>
              </a:rPr>
              <a:t> — they may misinterpret neutral feedback as criticism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4925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1C4EF0-1815-D225-AA8E-4300EC1DC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681105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 fontScale="90000"/>
          </a:bodyPr>
          <a:lstStyle/>
          <a:p>
            <a:br>
              <a:rPr lang="en-US" sz="1300" b="1" dirty="0"/>
            </a:br>
            <a:br>
              <a:rPr lang="en-US" sz="1300" b="1" dirty="0"/>
            </a:br>
            <a:r>
              <a:rPr lang="en-US" sz="1600" b="1" dirty="0"/>
              <a:t>Trying to Fix It </a:t>
            </a:r>
            <a:br>
              <a:rPr lang="en-US" sz="1600" b="1" dirty="0"/>
            </a:br>
            <a:r>
              <a:rPr lang="en-US" sz="1600" b="1" dirty="0"/>
              <a:t>Doesn’t Help</a:t>
            </a:r>
            <a:br>
              <a:rPr lang="en-US" sz="1300" dirty="0"/>
            </a:br>
            <a:br>
              <a:rPr lang="en-US" sz="1300" dirty="0"/>
            </a:br>
            <a:endParaRPr lang="en-US" sz="1300" dirty="0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A931BF78-E8E5-18F8-D6A9-883808F744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30975370"/>
              </p:ext>
            </p:extLst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1002333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A3CC36C-210F-452E-B0C6-CAE94609D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914900"/>
            <a:ext cx="12192000" cy="1943100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D77E017-7BFF-4018-BF75-AF8C6DDF08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9185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C62ABE-966C-E681-4DC7-9610BB6A0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275" y="4325791"/>
            <a:ext cx="9353549" cy="1188720"/>
          </a:xfrm>
        </p:spPr>
        <p:txBody>
          <a:bodyPr>
            <a:normAutofit/>
          </a:bodyPr>
          <a:lstStyle/>
          <a:p>
            <a:r>
              <a:rPr lang="en-US" sz="2000" b="1" dirty="0"/>
              <a:t>Avoiding Accountability Doesn’t Help Either</a:t>
            </a:r>
            <a:br>
              <a:rPr lang="en-US" sz="2000" dirty="0"/>
            </a:br>
            <a:endParaRPr lang="en-US" sz="2000" dirty="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20D6D37-4319-80D4-BE3B-37D588626A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96787668"/>
              </p:ext>
            </p:extLst>
          </p:nvPr>
        </p:nvGraphicFramePr>
        <p:xfrm>
          <a:off x="921592" y="941466"/>
          <a:ext cx="10340658" cy="27883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92921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7D3A4E0-C908-4EA9-ABDF-E82AD6BDE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37B33B-BD58-55ED-7240-CA1BC278F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0200" y="2363323"/>
            <a:ext cx="8991600" cy="1692771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So What Do We Do Instead?</a:t>
            </a:r>
          </a:p>
        </p:txBody>
      </p:sp>
    </p:spTree>
    <p:extLst>
      <p:ext uri="{BB962C8B-B14F-4D97-AF65-F5344CB8AC3E}">
        <p14:creationId xmlns:p14="http://schemas.microsoft.com/office/powerpoint/2010/main" val="347318414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2D2ED89-5AE9-4E9E-B74C-07803A86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9948" y="0"/>
            <a:ext cx="673210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D2021D-0500-438E-A21E-991452F3C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066" y="964692"/>
            <a:ext cx="8669868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rgbClr val="404040"/>
                </a:solidFill>
              </a:rPr>
              <a:t>We Need to Have </a:t>
            </a:r>
            <a:r>
              <a:rPr lang="en-US" b="1" dirty="0">
                <a:solidFill>
                  <a:srgbClr val="404040"/>
                </a:solidFill>
              </a:rPr>
              <a:t>Compassion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74740B-7969-1F84-2AE9-0CCBC02B8F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831" y="2638044"/>
            <a:ext cx="5714338" cy="310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Instead of empathy, we need to have compassion.</a:t>
            </a:r>
          </a:p>
          <a:p>
            <a:pPr marL="0" indent="0">
              <a:buNone/>
            </a:pPr>
            <a:r>
              <a:rPr lang="en-US" b="1" dirty="0"/>
              <a:t>Compassion:</a:t>
            </a:r>
            <a:r>
              <a:rPr lang="en-US" dirty="0"/>
              <a:t> The recognition of another person’s suffering </a:t>
            </a:r>
            <a:r>
              <a:rPr lang="en-US" b="1" dirty="0"/>
              <a:t>combined with </a:t>
            </a:r>
            <a:r>
              <a:rPr lang="en-US" dirty="0"/>
              <a:t>a genuine desire to help relieve or alleviate that suffering.</a:t>
            </a:r>
          </a:p>
          <a:p>
            <a:pPr marL="0" indent="0">
              <a:buNone/>
            </a:pPr>
            <a:r>
              <a:rPr lang="en-US" dirty="0"/>
              <a:t>While empathy is the ability to understand and share the feelings of another person, compassion includes the desire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38858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75F1AE-A48D-50FB-C745-D3ACC35D5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1343" y="1444753"/>
            <a:ext cx="4379439" cy="3968496"/>
          </a:xfrm>
          <a:prstGeom prst="rect">
            <a:avLst/>
          </a:prstGeom>
          <a:solidFill>
            <a:schemeClr val="accent2"/>
          </a:solidFill>
          <a:ln w="190500" cap="sq" cmpd="thinThick">
            <a:solidFill>
              <a:schemeClr val="accent2"/>
            </a:solidFill>
            <a:miter lim="800000"/>
          </a:ln>
        </p:spPr>
        <p:txBody>
          <a:bodyPr wrap="square" anchor="ctr">
            <a:normAutofit/>
          </a:bodyPr>
          <a:lstStyle/>
          <a:p>
            <a:br>
              <a:rPr lang="en-US" sz="3000" b="1">
                <a:solidFill>
                  <a:srgbClr val="FFFFFF"/>
                </a:solidFill>
              </a:rPr>
            </a:br>
            <a:br>
              <a:rPr lang="en-US" sz="3000" b="1">
                <a:solidFill>
                  <a:srgbClr val="FFFFFF"/>
                </a:solidFill>
              </a:rPr>
            </a:br>
            <a:r>
              <a:rPr lang="en-US" sz="3000" b="1">
                <a:solidFill>
                  <a:srgbClr val="FFFFFF"/>
                </a:solidFill>
              </a:rPr>
              <a:t>You Can’t Fix Someone Else’s Trigger — But You </a:t>
            </a:r>
            <a:r>
              <a:rPr lang="en-US" sz="3000" b="1" i="1">
                <a:solidFill>
                  <a:srgbClr val="FFFFFF"/>
                </a:solidFill>
              </a:rPr>
              <a:t>Can</a:t>
            </a:r>
            <a:r>
              <a:rPr lang="en-US" sz="3000" b="1">
                <a:solidFill>
                  <a:srgbClr val="FFFFFF"/>
                </a:solidFill>
              </a:rPr>
              <a:t> Help</a:t>
            </a:r>
            <a:br>
              <a:rPr lang="en-US" sz="3000">
                <a:solidFill>
                  <a:srgbClr val="FFFFFF"/>
                </a:solidFill>
              </a:rPr>
            </a:br>
            <a:br>
              <a:rPr lang="en-US" sz="3000">
                <a:solidFill>
                  <a:srgbClr val="FFFFFF"/>
                </a:solidFill>
              </a:rPr>
            </a:br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6EEB9D-FC79-B5B9-31B3-15BC42445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5999" y="1444752"/>
            <a:ext cx="4816392" cy="396849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someone is triggered, their nervous system is responding to a perceived threat — often based on past experiences, unconscious associations, or underlying trauma. 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 a leader,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you don’t control the trigger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and you 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can’t reason them out of it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Trying to fix the problem, offer solutions, or convince them to feel differently usually doesn’t work — because the nervous system is driving the reaction, not the thinking brain.</a:t>
            </a:r>
          </a:p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20675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FFFF2-9EB4-4B6C-B9F8-2BA3EF89A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307017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D65299F-028F-4AFC-B46A-8DB33E20FE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70172" y="0"/>
            <a:ext cx="912182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7423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0E5C84-11E3-6172-28EA-BCE964859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0873" y="1586484"/>
            <a:ext cx="3685032" cy="3685032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br>
              <a:rPr lang="en-US" sz="2300" b="1">
                <a:solidFill>
                  <a:srgbClr val="FFFFFF"/>
                </a:solidFill>
              </a:rPr>
            </a:br>
            <a:r>
              <a:rPr lang="en-US" sz="2300" b="1">
                <a:solidFill>
                  <a:srgbClr val="FFFFFF"/>
                </a:solidFill>
              </a:rPr>
              <a:t>What You </a:t>
            </a:r>
            <a:r>
              <a:rPr lang="en-US" sz="2300" b="1" i="1">
                <a:solidFill>
                  <a:srgbClr val="FFFFFF"/>
                </a:solidFill>
              </a:rPr>
              <a:t>Can</a:t>
            </a:r>
            <a:r>
              <a:rPr lang="en-US" sz="2300" b="1">
                <a:solidFill>
                  <a:srgbClr val="FFFFFF"/>
                </a:solidFill>
              </a:rPr>
              <a:t> Do: </a:t>
            </a:r>
            <a:br>
              <a:rPr lang="en-US" sz="2300" b="1">
                <a:solidFill>
                  <a:srgbClr val="FFFFFF"/>
                </a:solidFill>
              </a:rPr>
            </a:br>
            <a:r>
              <a:rPr lang="en-US" sz="2300" b="1">
                <a:solidFill>
                  <a:srgbClr val="FFFFFF"/>
                </a:solidFill>
              </a:rPr>
              <a:t>Recognize and Regulate</a:t>
            </a:r>
            <a:br>
              <a:rPr lang="en-US" sz="2300">
                <a:solidFill>
                  <a:srgbClr val="FFFFFF"/>
                </a:solidFill>
              </a:rPr>
            </a:br>
            <a:endParaRPr lang="en-US" sz="2300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5D8B95-631B-D748-1472-1EB6149034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91695" y="1402080"/>
            <a:ext cx="5320696" cy="405384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While you can’t eliminate someone’s trigger, you </a:t>
            </a:r>
            <a:r>
              <a:rPr lang="en-US" b="1" dirty="0"/>
              <a:t>can recognize what’s happening inside their body</a:t>
            </a:r>
            <a:r>
              <a:rPr lang="en-US" dirty="0"/>
              <a:t>:</a:t>
            </a:r>
          </a:p>
          <a:p>
            <a:pPr lvl="0"/>
            <a:r>
              <a:rPr lang="en-US" dirty="0"/>
              <a:t>Their nervous system is in a </a:t>
            </a:r>
            <a:r>
              <a:rPr lang="en-US" b="1" dirty="0"/>
              <a:t>state of protection</a:t>
            </a:r>
            <a:r>
              <a:rPr lang="en-US" dirty="0"/>
              <a:t> (fight, flight, freeze, fawn).</a:t>
            </a:r>
          </a:p>
          <a:p>
            <a:pPr lvl="0"/>
            <a:r>
              <a:rPr lang="en-US" dirty="0"/>
              <a:t>Their thinking brain (prefrontal cortex) is </a:t>
            </a:r>
            <a:r>
              <a:rPr lang="en-US" b="1" dirty="0"/>
              <a:t>partially or fully offline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They may appear reactive, avoidant, shut down, or emotionally overwhelmed.</a:t>
            </a:r>
          </a:p>
          <a:p>
            <a:r>
              <a:rPr lang="en-US" dirty="0"/>
              <a:t>Your role is not to solve their emotional state, but to </a:t>
            </a:r>
            <a:r>
              <a:rPr lang="en-US" b="1" dirty="0"/>
              <a:t>send signals of safety</a:t>
            </a:r>
            <a:r>
              <a:rPr lang="en-US" dirty="0"/>
              <a:t> that help their nervous system settle.</a:t>
            </a:r>
          </a:p>
        </p:txBody>
      </p:sp>
    </p:spTree>
    <p:extLst>
      <p:ext uri="{BB962C8B-B14F-4D97-AF65-F5344CB8AC3E}">
        <p14:creationId xmlns:p14="http://schemas.microsoft.com/office/powerpoint/2010/main" val="41568788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AD85578-1E4B-4014-9D52-E76894750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438656" cy="685800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8550B3F-9390-4CA1-B3C8-91529289D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38656" y="0"/>
            <a:ext cx="465377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87A3F3B-9F07-1D9A-7920-4AF27E28B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9518" y="1059838"/>
            <a:ext cx="3632052" cy="4738324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en-US" sz="3600" b="1">
                <a:solidFill>
                  <a:schemeClr val="bg1"/>
                </a:solidFill>
              </a:rPr>
              <a:t>Signals of Safety</a:t>
            </a:r>
            <a:endParaRPr lang="en-US" sz="3600">
              <a:solidFill>
                <a:schemeClr val="bg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29D872-391A-55DE-988B-ED5B43AB4B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7475" y="285750"/>
            <a:ext cx="5343525" cy="6296025"/>
          </a:xfrm>
        </p:spPr>
        <p:txBody>
          <a:bodyPr anchor="ctr"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Safety signals are </a:t>
            </a:r>
            <a:r>
              <a:rPr lang="en-US" sz="1400" b="1" dirty="0"/>
              <a:t>nonverbal and verbal cues</a:t>
            </a:r>
            <a:r>
              <a:rPr lang="en-US" sz="1400" dirty="0"/>
              <a:t> that tell the nervous system: </a:t>
            </a:r>
            <a:r>
              <a:rPr lang="en-US" sz="1400" i="1" dirty="0"/>
              <a:t>“You’re not in danger right now.”</a:t>
            </a: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They don’t erase the trigger, but they give the body permission to shift out of survival mode and back into regulation.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This creates the conditions for </a:t>
            </a:r>
            <a:r>
              <a:rPr lang="en-US" sz="1400" b="1" dirty="0"/>
              <a:t>listening, collaboration, and accountability.</a:t>
            </a:r>
          </a:p>
          <a:p>
            <a:pPr marL="0" indent="0">
              <a:lnSpc>
                <a:spcPct val="90000"/>
              </a:lnSpc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b="1" dirty="0"/>
              <a:t>How leaders can send safety signals:</a:t>
            </a:r>
            <a:endParaRPr lang="en-US" sz="1400" dirty="0"/>
          </a:p>
          <a:p>
            <a:pPr lvl="1">
              <a:lnSpc>
                <a:spcPct val="90000"/>
              </a:lnSpc>
            </a:pPr>
            <a:r>
              <a:rPr lang="en-US" sz="1400" b="1" dirty="0"/>
              <a:t>Voice:</a:t>
            </a:r>
            <a:r>
              <a:rPr lang="en-US" sz="1400" dirty="0"/>
              <a:t> Calm, steady, and slower-paced.</a:t>
            </a:r>
          </a:p>
          <a:p>
            <a:pPr lvl="1">
              <a:lnSpc>
                <a:spcPct val="90000"/>
              </a:lnSpc>
            </a:pPr>
            <a:r>
              <a:rPr lang="en-US" sz="1400" b="1" dirty="0"/>
              <a:t>Body language:</a:t>
            </a:r>
            <a:r>
              <a:rPr lang="en-US" sz="1400" dirty="0"/>
              <a:t> Open stance, relaxed posture, appropriate eye contact.</a:t>
            </a:r>
          </a:p>
          <a:p>
            <a:pPr lvl="1">
              <a:lnSpc>
                <a:spcPct val="90000"/>
              </a:lnSpc>
            </a:pPr>
            <a:r>
              <a:rPr lang="en-US" sz="1400" b="1" dirty="0"/>
              <a:t>Language:</a:t>
            </a:r>
            <a:r>
              <a:rPr lang="en-US" sz="1400" dirty="0"/>
              <a:t> Clear, simple, non-judgmental words. Avoid rapid-fire questions.</a:t>
            </a:r>
          </a:p>
          <a:p>
            <a:pPr lvl="1">
              <a:lnSpc>
                <a:spcPct val="90000"/>
              </a:lnSpc>
            </a:pPr>
            <a:r>
              <a:rPr lang="en-US" sz="1400" b="1" dirty="0"/>
              <a:t>Pacing:</a:t>
            </a:r>
            <a:r>
              <a:rPr lang="en-US" sz="1400" dirty="0"/>
              <a:t> Allow space, pause for silence, slow the tempo of the conversation.</a:t>
            </a:r>
          </a:p>
          <a:p>
            <a:pPr lvl="1">
              <a:lnSpc>
                <a:spcPct val="90000"/>
              </a:lnSpc>
            </a:pPr>
            <a:r>
              <a:rPr lang="en-US" sz="1400" b="1" dirty="0"/>
              <a:t>Acknowledgment:</a:t>
            </a:r>
            <a:r>
              <a:rPr lang="en-US" sz="1400" dirty="0"/>
              <a:t> Lightly name what’s happening: </a:t>
            </a:r>
            <a:r>
              <a:rPr lang="en-US" sz="1400" i="1" dirty="0"/>
              <a:t>“Let’s pause and take a breath together.”</a:t>
            </a:r>
            <a:endParaRPr lang="en-US" sz="1400" dirty="0"/>
          </a:p>
          <a:p>
            <a:pPr lvl="1">
              <a:lnSpc>
                <a:spcPct val="90000"/>
              </a:lnSpc>
            </a:pPr>
            <a:r>
              <a:rPr lang="en-US" sz="1400" b="1" dirty="0"/>
              <a:t>Consistency:</a:t>
            </a:r>
            <a:r>
              <a:rPr lang="en-US" sz="1400" dirty="0"/>
              <a:t> Follow through on what you say — predictability itself is a signal of safety.</a:t>
            </a:r>
          </a:p>
          <a:p>
            <a:pPr lvl="1">
              <a:lnSpc>
                <a:spcPct val="90000"/>
              </a:lnSpc>
            </a:pPr>
            <a:endParaRPr lang="en-US" sz="1400" dirty="0"/>
          </a:p>
          <a:p>
            <a:pPr marL="0" indent="0">
              <a:lnSpc>
                <a:spcPct val="90000"/>
              </a:lnSpc>
              <a:buNone/>
            </a:pPr>
            <a:r>
              <a:rPr lang="en-US" sz="1400" dirty="0"/>
              <a:t>You can’t remove the trigger — but you can become the safest thing in the room. This is called </a:t>
            </a:r>
            <a:r>
              <a:rPr lang="en-US" sz="1400" b="1" dirty="0"/>
              <a:t>co-regulation.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544316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E866FF9-A729-45F0-A163-10E89E8716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738255" cy="68580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891302-C00F-7D9E-D68E-B7617EED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2681105"/>
            <a:ext cx="3401568" cy="1495794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>
            <a:normAutofit/>
          </a:bodyPr>
          <a:lstStyle/>
          <a:p>
            <a:r>
              <a:rPr lang="en-US" sz="1500" b="1" dirty="0"/>
              <a:t>Co-Regulating with Compassion — Without Absorbing Emotional Energy</a:t>
            </a:r>
            <a:br>
              <a:rPr lang="en-US" sz="1500" dirty="0"/>
            </a:br>
            <a:endParaRPr lang="en-US" sz="1500" dirty="0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04366F-2366-4688-98E7-B101C7BC61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53278" y="0"/>
            <a:ext cx="7438722" cy="685799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34814B6-92C9-C812-14DD-5613BC95B4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7568197"/>
              </p:ext>
            </p:extLst>
          </p:nvPr>
        </p:nvGraphicFramePr>
        <p:xfrm>
          <a:off x="5397500" y="639763"/>
          <a:ext cx="6151563" cy="5276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959395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3530FE0-C542-45A1-BCD8-935787009C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351" y="640080"/>
            <a:ext cx="8924024" cy="5200996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0543" y="825096"/>
            <a:ext cx="8549640" cy="483096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40B2F-AD29-EF1B-F640-B595FF9076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16984" y="1283546"/>
            <a:ext cx="5715917" cy="391406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404040"/>
                </a:solidFill>
              </a:rPr>
              <a:t>Compassion means </a:t>
            </a:r>
            <a:r>
              <a:rPr lang="en-US" i="1" dirty="0">
                <a:solidFill>
                  <a:srgbClr val="404040"/>
                </a:solidFill>
              </a:rPr>
              <a:t>“I care, and I want to help”</a:t>
            </a:r>
            <a:r>
              <a:rPr lang="en-US" dirty="0">
                <a:solidFill>
                  <a:srgbClr val="404040"/>
                </a:solidFill>
              </a:rPr>
              <a:t> — but it does </a:t>
            </a:r>
            <a:r>
              <a:rPr lang="en-US" b="1" dirty="0">
                <a:solidFill>
                  <a:srgbClr val="404040"/>
                </a:solidFill>
              </a:rPr>
              <a:t>not</a:t>
            </a:r>
            <a:r>
              <a:rPr lang="en-US" dirty="0">
                <a:solidFill>
                  <a:srgbClr val="404040"/>
                </a:solidFill>
              </a:rPr>
              <a:t> mean:</a:t>
            </a:r>
          </a:p>
          <a:p>
            <a:pPr lvl="1"/>
            <a:r>
              <a:rPr lang="en-US" sz="1800" i="1" dirty="0">
                <a:solidFill>
                  <a:srgbClr val="404040"/>
                </a:solidFill>
              </a:rPr>
              <a:t>“I have to feel what you’re feeling.”</a:t>
            </a:r>
            <a:endParaRPr lang="en-US" sz="1800" dirty="0">
              <a:solidFill>
                <a:srgbClr val="404040"/>
              </a:solidFill>
            </a:endParaRPr>
          </a:p>
          <a:p>
            <a:pPr lvl="1"/>
            <a:r>
              <a:rPr lang="en-US" sz="1800" i="1" dirty="0">
                <a:solidFill>
                  <a:srgbClr val="404040"/>
                </a:solidFill>
              </a:rPr>
              <a:t>“I have to fix this for you.”</a:t>
            </a:r>
            <a:endParaRPr lang="en-US" sz="1800" dirty="0">
              <a:solidFill>
                <a:srgbClr val="404040"/>
              </a:solidFill>
            </a:endParaRPr>
          </a:p>
          <a:p>
            <a:pPr lvl="1"/>
            <a:r>
              <a:rPr lang="en-US" sz="1800" i="1" dirty="0">
                <a:solidFill>
                  <a:srgbClr val="404040"/>
                </a:solidFill>
              </a:rPr>
              <a:t>“Your pain is now my responsibility.”</a:t>
            </a:r>
            <a:endParaRPr lang="en-US" sz="1800" dirty="0">
              <a:solidFill>
                <a:srgbClr val="40404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404040"/>
                </a:solidFill>
              </a:rPr>
              <a:t>Taking on someone else’s emotional energy — feeling their stress, panic, or sadness as your own — doesn’t help them. In fact, it can destabilize both of you.</a:t>
            </a:r>
          </a:p>
          <a:p>
            <a:pPr marL="0" indent="0">
              <a:buNone/>
            </a:pPr>
            <a:r>
              <a:rPr lang="en-US" dirty="0">
                <a:solidFill>
                  <a:srgbClr val="404040"/>
                </a:solidFill>
              </a:rPr>
              <a:t>Your job is to stay </a:t>
            </a:r>
            <a:r>
              <a:rPr lang="en-US" b="1" dirty="0">
                <a:solidFill>
                  <a:srgbClr val="404040"/>
                </a:solidFill>
              </a:rPr>
              <a:t>anchored</a:t>
            </a:r>
            <a:r>
              <a:rPr lang="en-US" dirty="0">
                <a:solidFill>
                  <a:srgbClr val="404040"/>
                </a:solidFill>
              </a:rPr>
              <a:t>. Their feelings are theirs to feel and work through. Your role is to hold space, not absorb.</a:t>
            </a:r>
          </a:p>
          <a:p>
            <a:endParaRPr lang="en-US" dirty="0">
              <a:solidFill>
                <a:srgbClr val="404040"/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AC87F6E-526A-49B5-995D-42DB65659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76718" y="1443035"/>
            <a:ext cx="3971932" cy="3971930"/>
          </a:xfrm>
          <a:prstGeom prst="ellipse">
            <a:avLst/>
          </a:prstGeom>
          <a:solidFill>
            <a:srgbClr val="FFFFFF"/>
          </a:solidFill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9802D8-FEBC-F4C6-3CD1-D44C84DAA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0168" y="1586484"/>
            <a:ext cx="3685032" cy="368503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>
            <a:normAutofit/>
          </a:bodyPr>
          <a:lstStyle/>
          <a:p>
            <a:r>
              <a:rPr lang="en-US" sz="2100" b="1">
                <a:solidFill>
                  <a:srgbClr val="FFFFFF"/>
                </a:solidFill>
              </a:rPr>
              <a:t>Compassion Without Absorption</a:t>
            </a:r>
            <a:endParaRPr lang="en-US" sz="210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8072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33976D1-3430-450C-A978-87A9A6E8E7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D6AAC78-7D86-415A-ADC1-2B4748079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9680" y="1248156"/>
            <a:ext cx="9692640" cy="436168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A658D9-F185-44F1-BA33-D50320D1D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2228" y="1060704"/>
            <a:ext cx="10067544" cy="4736592"/>
          </a:xfrm>
          <a:prstGeom prst="rect">
            <a:avLst/>
          </a:prstGeom>
          <a:noFill/>
          <a:ln w="317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4ACAA5-802A-2490-E399-18B930F33E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467418"/>
            <a:ext cx="7729728" cy="1188720"/>
          </a:xfrm>
          <a:solidFill>
            <a:srgbClr val="FFFFFF"/>
          </a:solidFill>
        </p:spPr>
        <p:txBody>
          <a:bodyPr>
            <a:normAutofit/>
          </a:bodyPr>
          <a:lstStyle/>
          <a:p>
            <a:br>
              <a:rPr lang="en-US" sz="2000" b="1"/>
            </a:br>
            <a:r>
              <a:rPr lang="en-US" sz="2000" b="1"/>
              <a:t>Know What’s Yours to Carry</a:t>
            </a:r>
            <a:br>
              <a:rPr lang="en-US" sz="2000"/>
            </a:br>
            <a:endParaRPr lang="en-US" sz="2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DD760-46DD-4CC1-345D-2698E0A46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075" y="1843590"/>
            <a:ext cx="9410699" cy="349041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404040"/>
                </a:solidFill>
              </a:rPr>
              <a:t>A trauma-informed leader understands the boundary between:</a:t>
            </a:r>
          </a:p>
          <a:p>
            <a:pPr marL="0" lvl="0" indent="0" algn="ctr">
              <a:buNone/>
            </a:pPr>
            <a:r>
              <a:rPr lang="en-US" sz="1700" b="1" dirty="0">
                <a:solidFill>
                  <a:srgbClr val="404040"/>
                </a:solidFill>
              </a:rPr>
              <a:t>What you’re responsible for:</a:t>
            </a:r>
            <a:r>
              <a:rPr lang="en-US" sz="1700" dirty="0">
                <a:solidFill>
                  <a:srgbClr val="404040"/>
                </a:solidFill>
              </a:rPr>
              <a:t> </a:t>
            </a:r>
          </a:p>
          <a:p>
            <a:pPr marL="0" lvl="0" indent="0" algn="ctr">
              <a:buNone/>
            </a:pPr>
            <a:r>
              <a:rPr lang="en-US" sz="1700" dirty="0">
                <a:solidFill>
                  <a:srgbClr val="404040"/>
                </a:solidFill>
              </a:rPr>
              <a:t>Holding structure, offering support, creating psychological safety</a:t>
            </a:r>
          </a:p>
          <a:p>
            <a:pPr marL="0" lvl="0" indent="0" algn="ctr">
              <a:buNone/>
            </a:pPr>
            <a:r>
              <a:rPr lang="en-US" sz="1700" b="1" dirty="0">
                <a:solidFill>
                  <a:srgbClr val="404040"/>
                </a:solidFill>
              </a:rPr>
              <a:t>What you’re not responsible for:</a:t>
            </a:r>
            <a:r>
              <a:rPr lang="en-US" sz="1700" dirty="0">
                <a:solidFill>
                  <a:srgbClr val="404040"/>
                </a:solidFill>
              </a:rPr>
              <a:t> </a:t>
            </a:r>
          </a:p>
          <a:p>
            <a:pPr marL="0" lvl="0" indent="0" algn="ctr">
              <a:buNone/>
            </a:pPr>
            <a:r>
              <a:rPr lang="en-US" sz="1700" dirty="0">
                <a:solidFill>
                  <a:srgbClr val="404040"/>
                </a:solidFill>
              </a:rPr>
              <a:t>Changing someone’s emotional state, healing their past, controlling their reactions, </a:t>
            </a:r>
          </a:p>
          <a:p>
            <a:pPr marL="0" lvl="0" indent="0" algn="ctr">
              <a:buNone/>
            </a:pPr>
            <a:r>
              <a:rPr lang="en-US" sz="1700" dirty="0">
                <a:solidFill>
                  <a:srgbClr val="404040"/>
                </a:solidFill>
              </a:rPr>
              <a:t>or rescuing them from discomfort</a:t>
            </a:r>
          </a:p>
          <a:p>
            <a:pPr marL="0" lvl="0" indent="0" algn="ctr">
              <a:buNone/>
            </a:pPr>
            <a:endParaRPr lang="en-US" sz="1700" dirty="0">
              <a:solidFill>
                <a:srgbClr val="404040"/>
              </a:solidFill>
            </a:endParaRPr>
          </a:p>
          <a:p>
            <a:pPr marL="0" indent="0" algn="ctr">
              <a:buNone/>
            </a:pPr>
            <a:r>
              <a:rPr lang="en-US" sz="1700" dirty="0">
                <a:solidFill>
                  <a:srgbClr val="404040"/>
                </a:solidFill>
              </a:rPr>
              <a:t>Trying to manage someone else’s feelings will exhaust you and disempower them. </a:t>
            </a:r>
            <a:endParaRPr lang="en-US" sz="1700" b="1" dirty="0">
              <a:solidFill>
                <a:srgbClr val="404040"/>
              </a:solidFill>
            </a:endParaRPr>
          </a:p>
          <a:p>
            <a:pPr marL="0" indent="0">
              <a:buNone/>
            </a:pPr>
            <a:endParaRPr lang="en-US" b="1" dirty="0">
              <a:solidFill>
                <a:srgbClr val="404040"/>
              </a:solidFill>
            </a:endParaRPr>
          </a:p>
          <a:p>
            <a:pPr marL="0" indent="0" algn="ctr">
              <a:buNone/>
            </a:pPr>
            <a:r>
              <a:rPr lang="en-US" sz="2400" b="1" i="1" dirty="0">
                <a:solidFill>
                  <a:srgbClr val="404040"/>
                </a:solidFill>
              </a:rPr>
              <a:t>“I’ll support your regulation—I won’t carry your responsibilities.”</a:t>
            </a:r>
          </a:p>
          <a:p>
            <a:pPr marL="0" indent="0">
              <a:buNone/>
            </a:pPr>
            <a:endParaRPr lang="en-US" dirty="0">
              <a:solidFill>
                <a:srgbClr val="404040"/>
              </a:solidFill>
            </a:endParaRPr>
          </a:p>
          <a:p>
            <a:endParaRPr lang="en-US" dirty="0">
              <a:solidFill>
                <a:srgbClr val="40404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19326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D2D2ED89-5AE9-4E9E-B74C-07803A862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29948" y="0"/>
            <a:ext cx="673210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E4726C-554B-39A9-4A44-0E060F807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61066" y="964692"/>
            <a:ext cx="8669868" cy="118872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>
            <a:normAutofit/>
          </a:bodyPr>
          <a:lstStyle/>
          <a:p>
            <a:r>
              <a:rPr lang="en-US">
                <a:solidFill>
                  <a:srgbClr val="404040"/>
                </a:solidFill>
              </a:rPr>
              <a:t>Compassion is…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01D39D-F296-BE04-CC6B-779DFD343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8831" y="2638044"/>
            <a:ext cx="5714338" cy="310198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dirty="0"/>
              <a:t>Holding boundaries with warmth</a:t>
            </a:r>
          </a:p>
          <a:p>
            <a:pPr marL="0" indent="0" algn="ctr">
              <a:buNone/>
            </a:pPr>
            <a:r>
              <a:rPr lang="en-US" dirty="0"/>
              <a:t>Creating safety without sacrificing standards</a:t>
            </a:r>
          </a:p>
          <a:p>
            <a:pPr marL="0" indent="0" algn="ctr">
              <a:buNone/>
            </a:pPr>
            <a:r>
              <a:rPr lang="en-US" dirty="0"/>
              <a:t>Strength not weakness</a:t>
            </a:r>
          </a:p>
          <a:p>
            <a:pPr marL="0" indent="0" algn="ctr">
              <a:buNone/>
            </a:pPr>
            <a:r>
              <a:rPr lang="en-US" dirty="0"/>
              <a:t>Empowering, not rescuing</a:t>
            </a:r>
          </a:p>
          <a:p>
            <a:pPr marL="0" indent="0" algn="ctr">
              <a:buNone/>
            </a:pPr>
            <a:r>
              <a:rPr lang="en-US" dirty="0"/>
              <a:t>Clarity with kindness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1900" i="1" dirty="0"/>
              <a:t>“People will forget what you said, people will forget what you did, but people will never forget how you made them feel.” </a:t>
            </a:r>
          </a:p>
          <a:p>
            <a:pPr marL="0" indent="0" algn="ctr">
              <a:buNone/>
            </a:pPr>
            <a:r>
              <a:rPr lang="en-US" dirty="0"/>
              <a:t>- Maya Angelou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3882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6A562-DE03-07A0-35C4-63C5C21F6E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198" y="2490283"/>
            <a:ext cx="5602383" cy="1877437"/>
          </a:xfrm>
        </p:spPr>
        <p:txBody>
          <a:bodyPr vert="horz" lIns="274320" tIns="182880" rIns="274320" bIns="182880" rtlCol="0" anchor="ctr" anchorCtr="1">
            <a:normAutofit/>
          </a:bodyPr>
          <a:lstStyle/>
          <a:p>
            <a:r>
              <a:rPr lang="en-US" sz="3800" kern="1200" cap="all" spc="200" baseline="0" dirty="0">
                <a:solidFill>
                  <a:srgbClr val="262626"/>
                </a:solidFill>
                <a:latin typeface="+mj-lt"/>
                <a:ea typeface="+mj-ea"/>
                <a:cs typeface="+mj-cs"/>
              </a:rPr>
              <a:t>Thank you!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65040EF-32B8-46F3-823C-6BA3A49A77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34656" y="0"/>
            <a:ext cx="4657344" cy="6858000"/>
          </a:xfrm>
          <a:prstGeom prst="rect">
            <a:avLst/>
          </a:prstGeom>
          <a:solidFill>
            <a:schemeClr val="tx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287020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TM10001115[[fn=Parcel]]</Template>
  <TotalTime>183</TotalTime>
  <Words>2567</Words>
  <Application>Microsoft Office PowerPoint</Application>
  <PresentationFormat>Widescreen</PresentationFormat>
  <Paragraphs>202</Paragraphs>
  <Slides>29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Aptos</vt:lpstr>
      <vt:lpstr>Arial</vt:lpstr>
      <vt:lpstr>Gill Sans MT</vt:lpstr>
      <vt:lpstr>Wingdings</vt:lpstr>
      <vt:lpstr>Parcel</vt:lpstr>
      <vt:lpstr> Trauma-Informed Leadership:  Stop Having Empathy  (And Have This Instead) </vt:lpstr>
      <vt:lpstr>About Me</vt:lpstr>
      <vt:lpstr>Why Trauma-Informed Leadership?</vt:lpstr>
      <vt:lpstr>  HR professionals are constantly walking a tightrope  </vt:lpstr>
      <vt:lpstr> You ARE expected to: </vt:lpstr>
      <vt:lpstr>Empathy vs Sympathy</vt:lpstr>
      <vt:lpstr>Empathy is The standard</vt:lpstr>
      <vt:lpstr>What is Empathy Fatigue?</vt:lpstr>
      <vt:lpstr>Do you have empathy fatigue?</vt:lpstr>
      <vt:lpstr> Why does Empathy Fatigue happen? </vt:lpstr>
      <vt:lpstr>Empathy activates your stress response </vt:lpstr>
      <vt:lpstr> The thing is… </vt:lpstr>
      <vt:lpstr> Leadership Through a Trauma-Informed Lens </vt:lpstr>
      <vt:lpstr> Trauma 101:  Neuroception and triggers </vt:lpstr>
      <vt:lpstr> The Vagus Nerve:  The Mind-Body Connector </vt:lpstr>
      <vt:lpstr> The Three States of the Nervous System </vt:lpstr>
      <vt:lpstr> Why It Matters in Leadership </vt:lpstr>
      <vt:lpstr>  Trying to Fix It  Doesn’t Help  </vt:lpstr>
      <vt:lpstr>Avoiding Accountability Doesn’t Help Either </vt:lpstr>
      <vt:lpstr>So What Do We Do Instead?</vt:lpstr>
      <vt:lpstr>We Need to Have Compassion</vt:lpstr>
      <vt:lpstr>  You Can’t Fix Someone Else’s Trigger — But You Can Help  </vt:lpstr>
      <vt:lpstr> What You Can Do:  Recognize and Regulate </vt:lpstr>
      <vt:lpstr>Signals of Safety</vt:lpstr>
      <vt:lpstr>Co-Regulating with Compassion — Without Absorbing Emotional Energy </vt:lpstr>
      <vt:lpstr>Compassion Without Absorption</vt:lpstr>
      <vt:lpstr> Know What’s Yours to Carry </vt:lpstr>
      <vt:lpstr>Compassion is…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Katie Hadiaris</dc:creator>
  <cp:lastModifiedBy>Katie Hadiaris</cp:lastModifiedBy>
  <cp:revision>3</cp:revision>
  <dcterms:created xsi:type="dcterms:W3CDTF">2025-09-17T18:14:03Z</dcterms:created>
  <dcterms:modified xsi:type="dcterms:W3CDTF">2025-09-26T15:06:33Z</dcterms:modified>
</cp:coreProperties>
</file>